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7" r:id="rId12"/>
    <p:sldId id="268" r:id="rId1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1" autoAdjust="0"/>
    <p:restoredTop sz="63700" autoAdjust="0"/>
  </p:normalViewPr>
  <p:slideViewPr>
    <p:cSldViewPr snapToGrid="0">
      <p:cViewPr varScale="1">
        <p:scale>
          <a:sx n="38" d="100"/>
          <a:sy n="38" d="100"/>
        </p:scale>
        <p:origin x="21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3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CDFCC-242A-461C-B7F0-F2BC8C92A64A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6D241-0500-4EB3-8D79-89CA428E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393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12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Focus group of young white working class</a:t>
            </a:r>
            <a:r>
              <a:rPr lang="en-GB" baseline="0" smtClean="0"/>
              <a:t> men, talking about the word ‘gay’</a:t>
            </a:r>
            <a:endParaRPr lang="en-GB" smtClean="0"/>
          </a:p>
          <a:p>
            <a:endParaRPr lang="en-GB" smtClean="0"/>
          </a:p>
          <a:p>
            <a:r>
              <a:rPr lang="en-GB" smtClean="0"/>
              <a:t>Self evident</a:t>
            </a:r>
            <a:r>
              <a:rPr lang="en-GB" baseline="0" smtClean="0"/>
              <a:t> that it was fine with Bob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Because he doesn’t object</a:t>
            </a:r>
          </a:p>
          <a:p>
            <a:r>
              <a:rPr lang="en-GB" baseline="0" smtClean="0"/>
              <a:t>Because they are friends (as opposed to strangers)</a:t>
            </a:r>
          </a:p>
          <a:p>
            <a:r>
              <a:rPr lang="en-GB" baseline="0" smtClean="0"/>
              <a:t>Good natured teasing and ‘banter’</a:t>
            </a:r>
          </a:p>
          <a:p>
            <a:endParaRPr lang="en-GB" baseline="0" smtClean="0"/>
          </a:p>
          <a:p>
            <a:r>
              <a:rPr lang="en-GB" baseline="0" smtClean="0"/>
              <a:t>No curiousity about how Bob could challenge, and what the consequences of challenging it might be</a:t>
            </a:r>
          </a:p>
          <a:p>
            <a:endParaRPr lang="en-GB" baseline="0" smtClean="0"/>
          </a:p>
          <a:p>
            <a:r>
              <a:rPr lang="en-GB" baseline="0" smtClean="0"/>
              <a:t>But note how it is constructed collaboratively. </a:t>
            </a:r>
          </a:p>
          <a:p>
            <a:r>
              <a:rPr lang="en-GB" baseline="0" smtClean="0"/>
              <a:t>It is not just inside the head of one speaker</a:t>
            </a:r>
          </a:p>
          <a:p>
            <a:r>
              <a:rPr lang="en-GB" baseline="0" smtClean="0"/>
              <a:t>Back each other up across several turns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781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Older group here. White working class</a:t>
            </a:r>
          </a:p>
          <a:p>
            <a:endParaRPr lang="en-GB" smtClean="0"/>
          </a:p>
          <a:p>
            <a:r>
              <a:rPr lang="en-GB" smtClean="0"/>
              <a:t>Again humour amongst</a:t>
            </a:r>
            <a:r>
              <a:rPr lang="en-GB" baseline="0" smtClean="0"/>
              <a:t> friends as self-evidently not problematic</a:t>
            </a:r>
          </a:p>
          <a:p>
            <a:r>
              <a:rPr lang="en-GB" baseline="0" smtClean="0"/>
              <a:t>And very easy to challenge when you are with friends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And claim of authenticity with reference to ‘slappers’</a:t>
            </a:r>
            <a:endParaRPr lang="en-GB" smtClean="0"/>
          </a:p>
          <a:p>
            <a:endParaRPr lang="en-GB" baseline="0" smtClean="0"/>
          </a:p>
          <a:p>
            <a:pPr>
              <a:tabLst>
                <a:tab pos="444500" algn="l"/>
              </a:tabLst>
            </a:pPr>
            <a:r>
              <a:rPr lang="en-GB" baseline="0" smtClean="0"/>
              <a:t>Again, collaborative: two speakers across several turns, and attention by other	members of the group</a:t>
            </a:r>
          </a:p>
          <a:p>
            <a:endParaRPr lang="en-GB" baseline="0" smtClean="0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76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Shared social representations of what is/ is not discrimination</a:t>
            </a:r>
          </a:p>
          <a:p>
            <a:r>
              <a:rPr lang="en-GB" smtClean="0"/>
              <a:t>Data from focus groups and one to one interviews</a:t>
            </a:r>
          </a:p>
          <a:p>
            <a:endParaRPr lang="en-GB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Banter as not problematic within friendship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That it is easy to challenge discrimination within friendship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83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Adults (BAME and/ or self identified gay men)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Adults (white and/ or self identified as heterosexual)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School children from different heritage backgrounds</a:t>
            </a:r>
            <a:r>
              <a:rPr lang="en-GB" baseline="0" smtClean="0"/>
              <a:t> in mixed groups</a:t>
            </a:r>
            <a:endParaRPr lang="en-GB" smtClean="0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382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Geographically, historically, and classed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mtClean="0"/>
          </a:p>
          <a:p>
            <a:r>
              <a:rPr lang="en-GB" smtClean="0"/>
              <a:t>Same events constructed</a:t>
            </a:r>
            <a:r>
              <a:rPr lang="en-GB" baseline="0" smtClean="0"/>
              <a:t> and reconstructed in different ways</a:t>
            </a:r>
          </a:p>
          <a:p>
            <a:r>
              <a:rPr lang="en-GB" baseline="0" smtClean="0"/>
              <a:t>From ‘discrimination’ into ‘not discrimination’ depending on identity work</a:t>
            </a:r>
          </a:p>
          <a:p>
            <a:endParaRPr lang="en-GB" baseline="0" smtClean="0"/>
          </a:p>
          <a:p>
            <a:r>
              <a:rPr lang="en-GB" baseline="0" smtClean="0"/>
              <a:t>And this is probably the most interesting for us today</a:t>
            </a:r>
          </a:p>
          <a:p>
            <a:pPr>
              <a:tabLst>
                <a:tab pos="360363" algn="l"/>
              </a:tabLst>
            </a:pPr>
            <a:r>
              <a:rPr lang="en-GB" baseline="0" smtClean="0"/>
              <a:t>It is self-evident to majorities that anything that happens in friendship can not be 	discrimination</a:t>
            </a:r>
          </a:p>
          <a:p>
            <a:pPr defTabSz="360363"/>
            <a:r>
              <a:rPr lang="en-GB" baseline="0" smtClean="0"/>
              <a:t>And can be easily challenged and corrected</a:t>
            </a:r>
          </a:p>
          <a:p>
            <a:r>
              <a:rPr lang="en-GB" baseline="0" smtClean="0"/>
              <a:t>Minorities as much more complicated and ambivalent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58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They actively undermine the naming of events as discrimination</a:t>
            </a:r>
          </a:p>
          <a:p>
            <a:r>
              <a:rPr lang="en-GB" smtClean="0"/>
              <a:t>Even</a:t>
            </a:r>
            <a:r>
              <a:rPr lang="en-GB" baseline="0" smtClean="0"/>
              <a:t> events and experiences that we found very troubling as researchers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885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Focusing on the majorities and how they assert what is not discrimination </a:t>
            </a:r>
          </a:p>
          <a:p>
            <a:endParaRPr lang="en-GB" baseline="0" smtClean="0"/>
          </a:p>
          <a:p>
            <a:r>
              <a:rPr lang="en-GB" smtClean="0"/>
              <a:t>I am a little uncomfortable</a:t>
            </a:r>
            <a:r>
              <a:rPr lang="en-GB" baseline="0" smtClean="0"/>
              <a:t> with these terms</a:t>
            </a:r>
          </a:p>
          <a:p>
            <a:r>
              <a:rPr lang="en-GB" baseline="0" smtClean="0"/>
              <a:t>I am already working in a very contested area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4500" algn="l"/>
              </a:tabLst>
              <a:defRPr/>
            </a:pPr>
            <a:r>
              <a:rPr lang="en-GB" baseline="0" smtClean="0"/>
              <a:t>I would probably describe them as ‘over confident’ and lacking in curiosity</a:t>
            </a:r>
          </a:p>
          <a:p>
            <a:endParaRPr lang="en-GB" baseline="0" smtClean="0"/>
          </a:p>
          <a:p>
            <a:r>
              <a:rPr lang="en-GB" baseline="0" smtClean="0"/>
              <a:t>Data is audio only, and verbatim transcription </a:t>
            </a:r>
          </a:p>
          <a:p>
            <a:r>
              <a:rPr lang="en-GB" baseline="0" smtClean="0"/>
              <a:t>So limited</a:t>
            </a:r>
            <a:r>
              <a:rPr lang="en-GB" smtClean="0"/>
              <a:t> in analysis</a:t>
            </a:r>
          </a:p>
          <a:p>
            <a:endParaRPr lang="en-GB" baseline="0" smtClean="0"/>
          </a:p>
          <a:p>
            <a:r>
              <a:rPr lang="en-GB" baseline="0" smtClean="0"/>
              <a:t>In the content of what they say</a:t>
            </a:r>
          </a:p>
          <a:p>
            <a:endParaRPr lang="en-GB" baseline="0" smtClean="0"/>
          </a:p>
          <a:p>
            <a:r>
              <a:rPr lang="en-GB" baseline="0" smtClean="0"/>
              <a:t>e.g., ‘Black lives matter’ campaign and (white) assertion that this itself was racist</a:t>
            </a:r>
            <a:endParaRPr lang="en-GB" smtClean="0"/>
          </a:p>
          <a:p>
            <a:endParaRPr lang="en-GB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2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smtClean="0"/>
              <a:t>While constructing the speaker as informed, experienced, and educated</a:t>
            </a:r>
          </a:p>
          <a:p>
            <a:endParaRPr lang="en-GB" baseline="0" smtClean="0"/>
          </a:p>
          <a:p>
            <a:r>
              <a:rPr lang="en-GB" baseline="0" smtClean="0"/>
              <a:t>We can say these things because we understand the history and we know that we	 are being ironic</a:t>
            </a:r>
          </a:p>
          <a:p>
            <a:r>
              <a:rPr lang="en-GB" baseline="0" smtClean="0"/>
              <a:t>Uneducated people don’t understand it and so they are being racist</a:t>
            </a:r>
          </a:p>
          <a:p>
            <a:endParaRPr lang="en-GB" baseline="0" smtClean="0"/>
          </a:p>
          <a:p>
            <a:r>
              <a:rPr lang="en-GB" baseline="0" smtClean="0"/>
              <a:t>I’m not going to show you the data: but it is here in the presentation if you would like to see it</a:t>
            </a:r>
          </a:p>
          <a:p>
            <a:endParaRPr lang="en-GB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082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This is a focus group</a:t>
            </a:r>
            <a:r>
              <a:rPr lang="en-GB" baseline="0" smtClean="0"/>
              <a:t> of white, middle class students</a:t>
            </a:r>
          </a:p>
          <a:p>
            <a:r>
              <a:rPr lang="en-GB" baseline="0" smtClean="0"/>
              <a:t>Talking about racism</a:t>
            </a:r>
          </a:p>
          <a:p>
            <a:endParaRPr lang="en-GB" baseline="0" smtClean="0"/>
          </a:p>
          <a:p>
            <a:r>
              <a:rPr lang="en-GB" baseline="0" smtClean="0"/>
              <a:t>The idea that racism was something that ignorant working class people on isolated 	estates</a:t>
            </a:r>
          </a:p>
          <a:p>
            <a:r>
              <a:rPr lang="en-GB" baseline="0" smtClean="0"/>
              <a:t>This was very common: reference to chavs, townies, and ignorance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10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This is the same</a:t>
            </a:r>
            <a:r>
              <a:rPr lang="en-GB" baseline="0" smtClean="0"/>
              <a:t> group</a:t>
            </a:r>
          </a:p>
          <a:p>
            <a:endParaRPr lang="en-GB" baseline="0" smtClean="0"/>
          </a:p>
          <a:p>
            <a:r>
              <a:rPr lang="en-GB" baseline="0" smtClean="0"/>
              <a:t>They can do ironic race talk, but other people can’t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61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That banter can not be discrimination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Especially if it is not challenged by the target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That it is easy to challenge racism within friendship groups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That it might be really hard to challenge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smtClean="0"/>
              <a:t>And what it might do to friendship if you did challenge</a:t>
            </a:r>
          </a:p>
          <a:p>
            <a:endParaRPr lang="en-GB" baseline="0" smtClean="0"/>
          </a:p>
          <a:p>
            <a:r>
              <a:rPr lang="en-GB" baseline="0" smtClean="0"/>
              <a:t>Blunt assertions that are produced collaboratively and reinforced</a:t>
            </a:r>
          </a:p>
          <a:p>
            <a:endParaRPr lang="en-GB" baseline="0" smtClean="0"/>
          </a:p>
          <a:p>
            <a:r>
              <a:rPr lang="en-GB" baseline="0" smtClean="0"/>
              <a:t>They tell stories that reinforce the boundary</a:t>
            </a:r>
          </a:p>
          <a:p>
            <a:r>
              <a:rPr lang="en-GB" baseline="0" smtClean="0"/>
              <a:t>But not stories of challenge</a:t>
            </a:r>
          </a:p>
          <a:p>
            <a:endParaRPr lang="en-GB" baseline="0" smtClean="0"/>
          </a:p>
          <a:p>
            <a:r>
              <a:rPr lang="en-GB" smtClean="0"/>
              <a:t>And this is group based:</a:t>
            </a:r>
            <a:r>
              <a:rPr lang="en-GB" baseline="0" smtClean="0"/>
              <a:t> constructing and reconstructing a particular standard between themselves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6D241-0500-4EB3-8D79-89CA428E041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1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2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44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2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2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82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3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3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3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2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6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5E56C-A490-472E-8DB0-C6C5CCA7C64C}" type="datetimeFigureOut">
              <a:rPr lang="en-GB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4D20-0620-403A-9813-4E14A152D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94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Definitional boundaries of discrimination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smtClean="0"/>
              <a:t>Katy Greenland</a:t>
            </a:r>
          </a:p>
          <a:p>
            <a:r>
              <a:rPr lang="en-GB" sz="3200" smtClean="0"/>
              <a:t>School of Social Sciences, Cardiff University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4198376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Intellectual arrogance: ‘banter’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4901"/>
            <a:ext cx="10515600" cy="466206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mtClean="0"/>
              <a:t>Ross</a:t>
            </a:r>
            <a:r>
              <a:rPr lang="en-GB"/>
              <a:t>: Yeah remember when I said we called him Gay Bob </a:t>
            </a:r>
            <a:r>
              <a:rPr lang="en-GB" smtClean="0"/>
              <a:t>and </a:t>
            </a:r>
            <a:r>
              <a:rPr lang="en-GB"/>
              <a:t>he was </a:t>
            </a:r>
            <a:r>
              <a:rPr lang="en-GB" smtClean="0"/>
              <a:t>	laughing </a:t>
            </a:r>
            <a:r>
              <a:rPr lang="en-GB"/>
              <a:t>at me. Said it was a class nickname.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/>
              <a:t>Ryan: Yeah I wouldn’t ever have said anything to him to be nasty. He </a:t>
            </a:r>
            <a:r>
              <a:rPr lang="en-GB" smtClean="0"/>
              <a:t>was 	nice</a:t>
            </a:r>
            <a:r>
              <a:rPr lang="en-GB"/>
              <a:t>. Gay but nice. He was our gay friend but he was like one </a:t>
            </a:r>
            <a:r>
              <a:rPr lang="en-GB" smtClean="0"/>
              <a:t>of </a:t>
            </a:r>
            <a:r>
              <a:rPr lang="en-GB"/>
              <a:t>us </a:t>
            </a:r>
            <a:r>
              <a:rPr lang="en-GB" smtClean="0"/>
              <a:t>	weren’t </a:t>
            </a:r>
            <a:r>
              <a:rPr lang="en-GB"/>
              <a:t>he. If anyone else said anything to him I think I </a:t>
            </a:r>
            <a:r>
              <a:rPr lang="en-GB" smtClean="0"/>
              <a:t>would </a:t>
            </a:r>
            <a:r>
              <a:rPr lang="en-GB"/>
              <a:t>have </a:t>
            </a:r>
            <a:r>
              <a:rPr lang="en-GB" smtClean="0"/>
              <a:t>	said </a:t>
            </a:r>
            <a:r>
              <a:rPr lang="en-GB"/>
              <a:t>something to them.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/>
              <a:t>Ross: Yeah because then uh, they would have been saying it to </a:t>
            </a:r>
            <a:r>
              <a:rPr lang="en-GB" smtClean="0"/>
              <a:t>provoke him	like</a:t>
            </a:r>
            <a:r>
              <a:rPr lang="en-GB"/>
              <a:t>, but he knew us and we knew him. We knew he was </a:t>
            </a:r>
            <a:r>
              <a:rPr lang="en-GB" smtClean="0"/>
              <a:t>gay </a:t>
            </a:r>
            <a:r>
              <a:rPr lang="en-GB"/>
              <a:t>um, </a:t>
            </a:r>
            <a:r>
              <a:rPr lang="en-GB" smtClean="0"/>
              <a:t>so	um</a:t>
            </a:r>
            <a:r>
              <a:rPr lang="en-GB"/>
              <a:t>, had I don’t know what the word is. Respect for him?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/>
              <a:t>Tom: ... No lad wants to be called it do they. But we could call him it he </a:t>
            </a:r>
            <a:r>
              <a:rPr lang="en-GB" smtClean="0"/>
              <a:t>didn’t	mind</a:t>
            </a:r>
            <a:r>
              <a:rPr lang="en-GB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2895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Intellectual arrogance: challenging ‘banter’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310"/>
            <a:ext cx="10515600" cy="471665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Yvonne</a:t>
            </a:r>
            <a:r>
              <a:rPr lang="en-GB"/>
              <a:t>: well you might get…there might be something that is said </a:t>
            </a:r>
            <a:r>
              <a:rPr lang="en-GB" smtClean="0"/>
              <a:t>erm	completely </a:t>
            </a:r>
            <a:r>
              <a:rPr lang="en-GB"/>
              <a:t>innocently that somebody thinks oh well I don’t </a:t>
            </a:r>
            <a:r>
              <a:rPr lang="en-GB" smtClean="0"/>
              <a:t>like		that and </a:t>
            </a:r>
            <a:r>
              <a:rPr lang="en-GB"/>
              <a:t>you just give them a glare or you say I don’t like that </a:t>
            </a:r>
            <a:r>
              <a:rPr lang="en-GB" smtClean="0"/>
              <a:t>	one…you </a:t>
            </a:r>
            <a:r>
              <a:rPr lang="en-GB"/>
              <a:t>can call me whatever else you want but don’t call </a:t>
            </a:r>
            <a:r>
              <a:rPr lang="en-GB" smtClean="0"/>
              <a:t>me		that </a:t>
            </a:r>
            <a:r>
              <a:rPr lang="en-GB"/>
              <a:t>and it doesn’t get used again. Well I think between a </a:t>
            </a:r>
            <a:r>
              <a:rPr lang="en-GB" smtClean="0"/>
              <a:t>group	of </a:t>
            </a:r>
            <a:r>
              <a:rPr lang="en-GB"/>
              <a:t>people who know each other, normally you can dispel it </a:t>
            </a:r>
            <a:r>
              <a:rPr lang="en-GB" smtClean="0"/>
              <a:t>very		quickly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Janet</a:t>
            </a:r>
            <a:r>
              <a:rPr lang="en-GB"/>
              <a:t>: it’s no different to any of us…you know like people get </a:t>
            </a:r>
            <a:r>
              <a:rPr lang="en-GB" smtClean="0"/>
              <a:t>called		slappers </a:t>
            </a:r>
            <a:r>
              <a:rPr lang="en-GB"/>
              <a:t>or things like that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Yvonne: yeah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Janet: and they’ve been mucking about and you know we just give </a:t>
            </a:r>
            <a:r>
              <a:rPr lang="en-GB" smtClean="0"/>
              <a:t>	some </a:t>
            </a:r>
            <a:r>
              <a:rPr lang="en-GB"/>
              <a:t>abuse back don’t we [[Laughs]] </a:t>
            </a:r>
          </a:p>
        </p:txBody>
      </p:sp>
    </p:spTree>
    <p:extLst>
      <p:ext uri="{BB962C8B-B14F-4D97-AF65-F5344CB8AC3E}">
        <p14:creationId xmlns:p14="http://schemas.microsoft.com/office/powerpoint/2010/main" val="3366123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Summary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/>
              <a:t>Definitional boundaries of </a:t>
            </a:r>
            <a:r>
              <a:rPr lang="en-GB" sz="3200" smtClean="0"/>
              <a:t>discrimination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2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Semantic arrogance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/>
              <a:t>Intellectual </a:t>
            </a:r>
            <a:r>
              <a:rPr lang="en-GB" sz="3200" smtClean="0"/>
              <a:t>arrogance at a </a:t>
            </a:r>
            <a:r>
              <a:rPr lang="en-GB" sz="3200" u="sng" smtClean="0"/>
              <a:t>group</a:t>
            </a:r>
            <a:r>
              <a:rPr lang="en-GB" sz="3200" smtClean="0"/>
              <a:t> level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/>
              <a:t>	</a:t>
            </a:r>
            <a:r>
              <a:rPr lang="en-GB" sz="3200" smtClean="0"/>
              <a:t>Collaboration and reinforcement within majority groups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	Lack of curiosity about minority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/>
              <a:t>	</a:t>
            </a:r>
            <a:r>
              <a:rPr lang="en-GB" sz="3200" smtClean="0"/>
              <a:t>	experience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779224" y="4585648"/>
            <a:ext cx="3521123" cy="1740989"/>
            <a:chOff x="4612943" y="3323231"/>
            <a:chExt cx="5960991" cy="2935167"/>
          </a:xfrm>
        </p:grpSpPr>
        <p:pic>
          <p:nvPicPr>
            <p:cNvPr id="5" name="Picture 2" descr="Image result for black lives matt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2943" y="3357350"/>
              <a:ext cx="2901048" cy="2901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all lives matt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6434" y="3323231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280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Overview of the project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How do we define the boundaries between ‘discrimination’ and ‘not 	discrimination’ in everyday social practice?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What do these practices achieve in making it more or less difficult to 	make a claim of ‘discrimination’? </a:t>
            </a:r>
            <a:endParaRPr lang="en-GB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Qualitative </a:t>
            </a:r>
            <a:r>
              <a:rPr lang="en-GB"/>
              <a:t>interviews and focus groups with </a:t>
            </a:r>
            <a:r>
              <a:rPr lang="en-GB" smtClean="0"/>
              <a:t>minority </a:t>
            </a:r>
            <a:r>
              <a:rPr lang="en-GB"/>
              <a:t>and </a:t>
            </a:r>
            <a:r>
              <a:rPr lang="en-GB" smtClean="0"/>
              <a:t>	majority </a:t>
            </a:r>
            <a:r>
              <a:rPr lang="en-GB"/>
              <a:t>participants </a:t>
            </a:r>
            <a:endParaRPr lang="en-GB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Verbatim transcription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Broadly critical discourse approach/ dialogical analysis</a:t>
            </a:r>
            <a:endParaRPr lang="en-GB"/>
          </a:p>
          <a:p>
            <a:pPr marL="0" indent="0">
              <a:buNone/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9333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and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10000"/>
          </a:bodyPr>
          <a:lstStyle/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Andreouli, Greenland, &amp; Howarth (2016)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‘Racism’ as othered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End of racism discourse 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Greenland </a:t>
            </a:r>
            <a:r>
              <a:rPr lang="en-GB"/>
              <a:t>&amp; </a:t>
            </a:r>
            <a:r>
              <a:rPr lang="en-GB" smtClean="0"/>
              <a:t>Taulke-Johnson (2017)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	‘Discrimination’ as socially constructed 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</a:t>
            </a:r>
            <a:r>
              <a:rPr lang="en-GB" smtClean="0"/>
              <a:t>Catch-22 of challenging ‘banter’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mtClean="0"/>
              <a:t>Greenland, Andreouli, Augoustinos, &amp; Taulke-Johnson (under review)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</a:t>
            </a:r>
            <a:r>
              <a:rPr lang="en-GB" smtClean="0"/>
              <a:t>Distinction between ‘hard’ and ‘soft’ racism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</a:t>
            </a:r>
            <a:r>
              <a:rPr lang="en-GB" smtClean="0"/>
              <a:t>‘Intention’ arguments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</a:t>
            </a:r>
            <a:r>
              <a:rPr lang="en-GB" smtClean="0"/>
              <a:t>Difficulty of evidencing discrimination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Greenland, Andreouli, Augoustinos, &amp; Taulke-Johnson </a:t>
            </a:r>
            <a:r>
              <a:rPr lang="en-GB" smtClean="0"/>
              <a:t>(in preparation)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/>
              <a:t>	</a:t>
            </a:r>
            <a:r>
              <a:rPr lang="en-GB" smtClean="0"/>
              <a:t>Gaps between majority and minority accounts of cross-group 			friendship: tautology of friendship</a:t>
            </a:r>
            <a:endParaRPr lang="en-GB"/>
          </a:p>
          <a:p>
            <a:pPr marL="0" indent="-457200">
              <a:lnSpc>
                <a:spcPct val="100000"/>
              </a:lnSpc>
              <a:spcBef>
                <a:spcPts val="0"/>
              </a:spcBef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03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Key conclusions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smtClean="0"/>
              <a:t>Shared social representions of the definitional boundaries of 	discrimination </a:t>
            </a:r>
          </a:p>
          <a:p>
            <a:pPr marL="0" indent="0">
              <a:buNone/>
            </a:pPr>
            <a:r>
              <a:rPr lang="en-GB" sz="3200" smtClean="0"/>
              <a:t>And these are non-performative (Ahmed, 2006</a:t>
            </a:r>
            <a:r>
              <a:rPr lang="en-GB" sz="320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GB" sz="3200"/>
          </a:p>
          <a:p>
            <a:pPr marL="0" indent="0">
              <a:spcBef>
                <a:spcPts val="0"/>
              </a:spcBef>
              <a:buNone/>
            </a:pPr>
            <a:r>
              <a:rPr lang="en-GB" sz="3200"/>
              <a:t>Discrimination as an explanation of last resort (see also </a:t>
            </a:r>
            <a:r>
              <a:rPr lang="en-GB" sz="3200" smtClean="0"/>
              <a:t>	Kirkwood</a:t>
            </a:r>
            <a:r>
              <a:rPr lang="en-GB" sz="3200"/>
              <a:t>, McKinlay, &amp; McVittie, 2013)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1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Semantic arrogance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Intellectual arrogance at group level: majority accounts of 	cross-group friendship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Intellectual humility and arrogance</a:t>
            </a:r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612943" y="3323231"/>
            <a:ext cx="5960991" cy="2935167"/>
            <a:chOff x="4612943" y="3323231"/>
            <a:chExt cx="5960991" cy="2935167"/>
          </a:xfrm>
        </p:grpSpPr>
        <p:pic>
          <p:nvPicPr>
            <p:cNvPr id="1026" name="Picture 2" descr="Image result for black lives matt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2943" y="3357350"/>
              <a:ext cx="2901048" cy="2901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 result for all lives matt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6434" y="3323231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2070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Semantic arrogance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Othering </a:t>
            </a:r>
            <a:r>
              <a:rPr lang="en-GB" sz="3200"/>
              <a:t>of </a:t>
            </a:r>
            <a:r>
              <a:rPr lang="en-GB" sz="3200" smtClean="0"/>
              <a:t>racism to </a:t>
            </a:r>
            <a:r>
              <a:rPr lang="en-GB" sz="3200"/>
              <a:t>people who are </a:t>
            </a:r>
            <a:r>
              <a:rPr lang="en-GB" sz="3200" smtClean="0"/>
              <a:t>ignorant, </a:t>
            </a:r>
            <a:r>
              <a:rPr lang="en-GB" sz="3200"/>
              <a:t>or 	</a:t>
            </a:r>
            <a:r>
              <a:rPr lang="en-GB" sz="3200" smtClean="0"/>
              <a:t>unexperienced, or </a:t>
            </a:r>
            <a:r>
              <a:rPr lang="en-GB" sz="3200"/>
              <a:t>not </a:t>
            </a:r>
            <a:r>
              <a:rPr lang="en-GB" sz="3200" smtClean="0"/>
              <a:t>educated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20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‘Ironic’ race talk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2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8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Semantic arrogance: othering of racism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-457200" defTabSz="531813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GB"/>
              <a:t>Annabelle:.. a guy I used to work with called [[x]] he was racist and he genuinely didn’t </a:t>
            </a:r>
            <a:r>
              <a:rPr lang="en-GB" smtClean="0"/>
              <a:t>	know </a:t>
            </a:r>
            <a:r>
              <a:rPr lang="en-GB"/>
              <a:t>why. We had the kind of.. he was a really nice guy and not malicious..and I know </a:t>
            </a:r>
            <a:r>
              <a:rPr lang="en-GB" smtClean="0"/>
              <a:t>	you </a:t>
            </a:r>
            <a:r>
              <a:rPr lang="en-GB"/>
              <a:t>think how can someone who is racist not be malicious but he was racist and didn’t </a:t>
            </a:r>
            <a:r>
              <a:rPr lang="en-GB" smtClean="0"/>
              <a:t>	know </a:t>
            </a:r>
            <a:r>
              <a:rPr lang="en-GB"/>
              <a:t>why literally. “Oh my dad said it..oh my granddad said it”. Its learned behaviour.</a:t>
            </a:r>
          </a:p>
          <a:p>
            <a:pPr marL="0" indent="-457200" defTabSz="531813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GB"/>
              <a:t>Tod: it’s also people who spent.. live and are born and died within I don’t know 30 square </a:t>
            </a:r>
            <a:r>
              <a:rPr lang="en-GB" smtClean="0"/>
              <a:t>	miles </a:t>
            </a:r>
            <a:r>
              <a:rPr lang="en-GB"/>
              <a:t>and they have only been around the same people with the same views and their </a:t>
            </a:r>
            <a:r>
              <a:rPr lang="en-GB" smtClean="0"/>
              <a:t>	mum </a:t>
            </a:r>
            <a:r>
              <a:rPr lang="en-GB"/>
              <a:t>did the same as their mum etc. That’s when you have got that sort of thought </a:t>
            </a:r>
            <a:r>
              <a:rPr lang="en-GB" smtClean="0"/>
              <a:t>	process </a:t>
            </a:r>
            <a:r>
              <a:rPr lang="en-GB"/>
              <a:t>which is like I don’t need to go further than what I already know as that’s </a:t>
            </a:r>
            <a:r>
              <a:rPr lang="en-GB" smtClean="0"/>
              <a:t>	scary</a:t>
            </a:r>
            <a:r>
              <a:rPr lang="en-GB"/>
              <a:t>. It’s gonna be scary. Like people like that outside world learning more about it is </a:t>
            </a:r>
            <a:r>
              <a:rPr lang="en-GB" smtClean="0"/>
              <a:t>	gonna </a:t>
            </a:r>
            <a:r>
              <a:rPr lang="en-GB"/>
              <a:t>be scary with this ‘other’. Anyone who’s different who has been painted in a </a:t>
            </a:r>
            <a:r>
              <a:rPr lang="en-GB" smtClean="0"/>
              <a:t>	certain </a:t>
            </a:r>
            <a:r>
              <a:rPr lang="en-GB"/>
              <a:t>way is always gonna be seen as bad in this mocking way. 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89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Semantic arrogance: ‘ironic’ race talk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4084"/>
            <a:ext cx="10515600" cy="455287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723900" algn="l"/>
              </a:tabLst>
            </a:pPr>
            <a:r>
              <a:rPr lang="en-GB"/>
              <a:t>Annabelle: I think when it’s appropriate is when it’s used in </a:t>
            </a:r>
            <a:r>
              <a:rPr lang="en-GB" smtClean="0"/>
              <a:t>comedy </a:t>
            </a:r>
            <a:r>
              <a:rPr lang="en-GB"/>
              <a:t>..where </a:t>
            </a:r>
            <a:r>
              <a:rPr lang="en-GB" smtClean="0"/>
              <a:t>	racist </a:t>
            </a:r>
            <a:r>
              <a:rPr lang="en-GB"/>
              <a:t>jokes are told to point out the </a:t>
            </a:r>
            <a:r>
              <a:rPr lang="en-GB" smtClean="0"/>
              <a:t>absurdity </a:t>
            </a:r>
            <a:r>
              <a:rPr lang="en-GB"/>
              <a:t>of what being racist is or </a:t>
            </a:r>
            <a:r>
              <a:rPr lang="en-GB" smtClean="0"/>
              <a:t>	to </a:t>
            </a:r>
            <a:r>
              <a:rPr lang="en-GB"/>
              <a:t>point out the </a:t>
            </a:r>
            <a:r>
              <a:rPr lang="en-GB" smtClean="0"/>
              <a:t>absurdity </a:t>
            </a:r>
            <a:r>
              <a:rPr lang="en-GB"/>
              <a:t>of being homophobic or sexist or anything	like that and how absolutely unnecessary and </a:t>
            </a:r>
            <a:r>
              <a:rPr lang="en-GB" smtClean="0"/>
              <a:t>ruthless </a:t>
            </a:r>
            <a:r>
              <a:rPr lang="en-GB"/>
              <a:t>it is. I think </a:t>
            </a:r>
            <a:r>
              <a:rPr lang="en-GB" smtClean="0"/>
              <a:t>when	 </a:t>
            </a:r>
            <a:r>
              <a:rPr lang="en-GB"/>
              <a:t>its used in that kind of </a:t>
            </a:r>
            <a:r>
              <a:rPr lang="en-GB" smtClean="0"/>
              <a:t>intelligent </a:t>
            </a:r>
            <a:r>
              <a:rPr lang="en-GB"/>
              <a:t>way where you know you could you </a:t>
            </a:r>
            <a:r>
              <a:rPr lang="en-GB" smtClean="0"/>
              <a:t>	know almost </a:t>
            </a:r>
            <a:r>
              <a:rPr lang="en-GB"/>
              <a:t>question the person that’s said it and they </a:t>
            </a:r>
            <a:r>
              <a:rPr lang="en-GB" smtClean="0"/>
              <a:t>would </a:t>
            </a:r>
            <a:r>
              <a:rPr lang="en-GB"/>
              <a:t>back it </a:t>
            </a:r>
            <a:r>
              <a:rPr lang="en-GB" smtClean="0"/>
              <a:t>	up</a:t>
            </a:r>
            <a:r>
              <a:rPr lang="en-GB"/>
              <a:t>. That’s when you know. When it’s </a:t>
            </a:r>
            <a:r>
              <a:rPr lang="en-GB" smtClean="0"/>
              <a:t>said </a:t>
            </a:r>
            <a:r>
              <a:rPr lang="en-GB"/>
              <a:t>in a flippant back hand </a:t>
            </a:r>
            <a:r>
              <a:rPr lang="en-GB" smtClean="0"/>
              <a:t>banter	laddy </a:t>
            </a:r>
            <a:r>
              <a:rPr lang="en-GB"/>
              <a:t>way and </a:t>
            </a:r>
            <a:r>
              <a:rPr lang="en-GB" smtClean="0"/>
              <a:t>you </a:t>
            </a:r>
            <a:r>
              <a:rPr lang="en-GB"/>
              <a:t>know you could quiz them about it and they’d </a:t>
            </a:r>
            <a:r>
              <a:rPr lang="en-GB" smtClean="0"/>
              <a:t>just 	say </a:t>
            </a:r>
            <a:r>
              <a:rPr lang="en-GB"/>
              <a:t>oh it was funny and that’s their response </a:t>
            </a:r>
            <a:r>
              <a:rPr lang="en-GB" smtClean="0"/>
              <a:t>then </a:t>
            </a:r>
            <a:r>
              <a:rPr lang="en-GB"/>
              <a:t>that’s when I </a:t>
            </a:r>
            <a:r>
              <a:rPr lang="en-GB" smtClean="0"/>
              <a:t>	suppose </a:t>
            </a:r>
            <a:r>
              <a:rPr lang="en-GB"/>
              <a:t>it’s a problem</a:t>
            </a:r>
            <a:br>
              <a:rPr lang="en-GB"/>
            </a:br>
            <a:r>
              <a:rPr lang="en-GB"/>
              <a:t> Tod: That is the line..I suppose if you were gonna draw </a:t>
            </a:r>
            <a:r>
              <a:rPr lang="en-GB" smtClean="0"/>
              <a:t>any </a:t>
            </a:r>
            <a:r>
              <a:rPr lang="en-GB"/>
              <a:t>kind of line with </a:t>
            </a:r>
            <a:r>
              <a:rPr lang="en-GB" smtClean="0"/>
              <a:t>	this </a:t>
            </a:r>
            <a:r>
              <a:rPr lang="en-GB"/>
              <a:t>it would be that. 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669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Intellectual arrogance at group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Self- evident arguments that draw on </a:t>
            </a:r>
            <a:r>
              <a:rPr lang="en-GB" sz="3200"/>
              <a:t>wider symbolic </a:t>
            </a:r>
            <a:r>
              <a:rPr lang="en-GB" sz="3200" smtClean="0"/>
              <a:t>	resources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/>
              <a:t>	</a:t>
            </a:r>
            <a:r>
              <a:rPr lang="en-GB" sz="3200" smtClean="0"/>
              <a:t>e.g., ‘banter’ within friendship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20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smtClean="0"/>
              <a:t>Lack of curiosity about minority experience</a:t>
            </a:r>
            <a:endParaRPr lang="en-GB" sz="32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/>
              <a:t>Collaboration </a:t>
            </a:r>
            <a:r>
              <a:rPr lang="en-GB" sz="3200" smtClean="0"/>
              <a:t>and reinforcement within </a:t>
            </a:r>
            <a:r>
              <a:rPr lang="en-GB" sz="3200"/>
              <a:t>focus groups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4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706</Words>
  <Application>Microsoft Macintosh PowerPoint</Application>
  <PresentationFormat>Widescreen</PresentationFormat>
  <Paragraphs>154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Definitional boundaries of discrimination</vt:lpstr>
      <vt:lpstr>Overview of the project</vt:lpstr>
      <vt:lpstr>Data and analysis</vt:lpstr>
      <vt:lpstr>Key conclusions</vt:lpstr>
      <vt:lpstr>Intellectual humility and arrogance</vt:lpstr>
      <vt:lpstr>Semantic arrogance</vt:lpstr>
      <vt:lpstr>Semantic arrogance: othering of racism</vt:lpstr>
      <vt:lpstr>Semantic arrogance: ‘ironic’ race talk</vt:lpstr>
      <vt:lpstr>Intellectual arrogance at group level</vt:lpstr>
      <vt:lpstr>Intellectual arrogance: ‘banter’</vt:lpstr>
      <vt:lpstr>Intellectual arrogance: challenging ‘banter’</vt:lpstr>
      <vt:lpstr>Summary</vt:lpstr>
    </vt:vector>
  </TitlesOfParts>
  <Company>Cardiff University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 Greenland</dc:creator>
  <cp:lastModifiedBy>Emma West</cp:lastModifiedBy>
  <cp:revision>20</cp:revision>
  <cp:lastPrinted>2017-05-15T12:10:32Z</cp:lastPrinted>
  <dcterms:created xsi:type="dcterms:W3CDTF">2017-03-23T11:32:48Z</dcterms:created>
  <dcterms:modified xsi:type="dcterms:W3CDTF">2017-07-24T10:44:53Z</dcterms:modified>
</cp:coreProperties>
</file>