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708" r:id="rId2"/>
    <p:sldMasterId id="2147483719" r:id="rId3"/>
    <p:sldMasterId id="2147483660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9" r:id="rId7"/>
    <p:sldId id="258" r:id="rId8"/>
    <p:sldId id="260" r:id="rId9"/>
    <p:sldId id="265" r:id="rId10"/>
    <p:sldId id="261" r:id="rId11"/>
    <p:sldId id="262" r:id="rId12"/>
    <p:sldId id="263" r:id="rId13"/>
    <p:sldId id="264" r:id="rId14"/>
    <p:sldId id="266" r:id="rId15"/>
  </p:sldIdLst>
  <p:sldSz cx="9144000" cy="6858000" type="screen4x3"/>
  <p:notesSz cx="6781800" cy="9906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153A"/>
    <a:srgbClr val="0000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15" autoAdjust="0"/>
    <p:restoredTop sz="90984"/>
  </p:normalViewPr>
  <p:slideViewPr>
    <p:cSldViewPr showGuides="1">
      <p:cViewPr varScale="1">
        <p:scale>
          <a:sx n="60" d="100"/>
          <a:sy n="60" d="100"/>
        </p:scale>
        <p:origin x="162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22" Type="http://schemas.microsoft.com/office/2015/10/relationships/revisionInfo" Target="revisionInfo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710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710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710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1070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8819A2C5-D425-418A-813C-D2056631D7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19462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6387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19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6389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05350"/>
            <a:ext cx="497205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16390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6391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338" y="9410700"/>
            <a:ext cx="2938462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74F9E15A-2DDD-48A4-81E6-2EDEC1199F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510948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_full_header_large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71666"/>
          </a:xfrm>
          <a:prstGeom prst="rect">
            <a:avLst/>
          </a:prstGeom>
        </p:spPr>
      </p:pic>
      <p:sp>
        <p:nvSpPr>
          <p:cNvPr id="49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7504" y="3785270"/>
            <a:ext cx="6480720" cy="1296144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 dirty="0"/>
              <a:t>Click to edit Master title style</a:t>
            </a:r>
            <a:endParaRPr lang="en-GB" altLang="en-US" noProof="0" dirty="0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7504" y="5153421"/>
            <a:ext cx="8856984" cy="939875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n-US" altLang="en-US" noProof="0" dirty="0"/>
              <a:t>Click to edit Master subtitle style</a:t>
            </a:r>
            <a:endParaRPr lang="en-GB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953512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412776"/>
            <a:ext cx="1943100" cy="45365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412776"/>
            <a:ext cx="5676900" cy="453650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5EEF6-EF9C-46E6-8B5F-3F5CA92D3B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0899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_full_header_large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471666"/>
          </a:xfrm>
          <a:prstGeom prst="rect">
            <a:avLst/>
          </a:prstGeom>
        </p:spPr>
      </p:pic>
      <p:sp>
        <p:nvSpPr>
          <p:cNvPr id="49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7504" y="3785270"/>
            <a:ext cx="6480720" cy="1296144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 dirty="0"/>
              <a:t>Click to edit Master title style</a:t>
            </a:r>
            <a:endParaRPr lang="en-GB" altLang="en-US" noProof="0" dirty="0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7504" y="5153421"/>
            <a:ext cx="8856984" cy="939875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n-US" altLang="en-US" noProof="0" dirty="0"/>
              <a:t>Click to edit Master subtitle style</a:t>
            </a:r>
            <a:endParaRPr lang="en-GB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2178722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_full_header_large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11560"/>
            <a:ext cx="9144000" cy="6471666"/>
          </a:xfrm>
          <a:prstGeom prst="rect">
            <a:avLst/>
          </a:prstGeom>
        </p:spPr>
      </p:pic>
      <p:sp>
        <p:nvSpPr>
          <p:cNvPr id="49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1520" y="3140968"/>
            <a:ext cx="8568952" cy="1296144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 dirty="0"/>
              <a:t>Click to edit Master title style</a:t>
            </a:r>
            <a:endParaRPr lang="en-GB" altLang="en-US" noProof="0" dirty="0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9432" y="4405957"/>
            <a:ext cx="8561040" cy="2047379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847721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D8804-937B-40C3-8369-0CF62D082B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0865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8B94E-925D-4A32-90AE-A4FAA5B806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29399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44"/>
            <a:ext cx="6262464" cy="10668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60848"/>
            <a:ext cx="3810000" cy="3858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60848"/>
            <a:ext cx="3810000" cy="3858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6B3E9-7FF0-4902-80F9-E8997D5A0E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744775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FF8C-A83F-461F-AEDD-249687053B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425366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6491064" cy="4543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56793"/>
            <a:ext cx="5111750" cy="43924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56793"/>
            <a:ext cx="3008313" cy="4392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78CB3-4A42-4C7D-9227-6531CAA8D3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29444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12775"/>
            <a:ext cx="5486400" cy="33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653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DA786-226B-42DD-93E8-A1CF609743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42229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48C52-FFFD-49F6-B265-F7E72DF156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9048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L_full_header_large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11560"/>
            <a:ext cx="9144000" cy="6471666"/>
          </a:xfrm>
          <a:prstGeom prst="rect">
            <a:avLst/>
          </a:prstGeom>
        </p:spPr>
      </p:pic>
      <p:sp>
        <p:nvSpPr>
          <p:cNvPr id="49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1520" y="3140968"/>
            <a:ext cx="8568952" cy="1296144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 dirty="0"/>
              <a:t>Click to edit Master title style</a:t>
            </a:r>
            <a:endParaRPr lang="en-GB" altLang="en-US" noProof="0" dirty="0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9432" y="4405957"/>
            <a:ext cx="8561040" cy="2047379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1872389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412776"/>
            <a:ext cx="1943100" cy="45365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412776"/>
            <a:ext cx="5676900" cy="453650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5EEF6-EF9C-46E6-8B5F-3F5CA92D3B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401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07504" y="3785270"/>
            <a:ext cx="6480720" cy="1296144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 dirty="0"/>
              <a:t>Click to edit Master title style</a:t>
            </a:r>
            <a:endParaRPr lang="en-GB" altLang="en-US" noProof="0" dirty="0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7504" y="5153421"/>
            <a:ext cx="8856984" cy="939875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n-US" altLang="en-US" noProof="0" dirty="0"/>
              <a:t>Click to edit Master subtitle style</a:t>
            </a:r>
            <a:endParaRPr lang="en-GB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38804503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1520" y="3140968"/>
            <a:ext cx="8568952" cy="1296144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altLang="en-US" noProof="0" dirty="0"/>
              <a:t>Click to edit Master title style</a:t>
            </a:r>
            <a:endParaRPr lang="en-GB" altLang="en-US" noProof="0" dirty="0"/>
          </a:p>
        </p:txBody>
      </p:sp>
      <p:sp>
        <p:nvSpPr>
          <p:cNvPr id="491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9432" y="4405957"/>
            <a:ext cx="8561040" cy="2047379"/>
          </a:xfrm>
        </p:spPr>
        <p:txBody>
          <a:bodyPr/>
          <a:lstStyle>
            <a:lvl1pPr marL="0" indent="0" algn="l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 dirty="0"/>
          </a:p>
        </p:txBody>
      </p:sp>
    </p:spTree>
    <p:extLst>
      <p:ext uri="{BB962C8B-B14F-4D97-AF65-F5344CB8AC3E}">
        <p14:creationId xmlns:p14="http://schemas.microsoft.com/office/powerpoint/2010/main" val="10673047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45976"/>
            <a:ext cx="7774632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6085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D8804-937B-40C3-8369-0CF62D082B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18247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8B94E-925D-4A32-90AE-A4FAA5B806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71227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58416"/>
            <a:ext cx="3810000" cy="42908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58416"/>
            <a:ext cx="3810000" cy="42908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6B3E9-7FF0-4902-80F9-E8997D5A0E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345976"/>
            <a:ext cx="7774632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22756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FF8C-A83F-461F-AEDD-249687053B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345976"/>
            <a:ext cx="7774632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2782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6491064" cy="4543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6"/>
            <a:ext cx="5111750" cy="48965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52736"/>
            <a:ext cx="3008313" cy="489654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78CB3-4A42-4C7D-9227-6531CAA8D3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09423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7" y="4644259"/>
            <a:ext cx="7056787" cy="72895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43608" y="542778"/>
            <a:ext cx="7056784" cy="41103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3608" y="5396180"/>
            <a:ext cx="7056784" cy="6971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DA786-226B-42DD-93E8-A1CF609743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764379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9952"/>
            <a:ext cx="7774632" cy="1066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48C52-FFFD-49F6-B265-F7E72DF156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06137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0D8804-937B-40C3-8369-0CF62D082B6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487849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412776"/>
            <a:ext cx="1943100" cy="45365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412776"/>
            <a:ext cx="5676900" cy="453650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5EEF6-EF9C-46E6-8B5F-3F5CA92D3B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217556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4D4E8-1442-4A26-862E-F7A1A3386CB3}" type="datetimeFigureOut">
              <a:rPr lang="en-GB"/>
              <a:pPr>
                <a:defRPr/>
              </a:pPr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8AA0D-06A5-4A03-86AF-FCD31649C8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24885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0FB6-9916-4744-A588-88582159FB2B}" type="datetimeFigureOut">
              <a:rPr lang="en-GB"/>
              <a:pPr>
                <a:defRPr/>
              </a:pPr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B5FE55-7890-4B92-8DAC-E9A4D1B545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6457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3568" y="2564904"/>
            <a:ext cx="7772400" cy="3204071"/>
          </a:xfrm>
        </p:spPr>
        <p:txBody>
          <a:bodyPr anchor="t"/>
          <a:lstStyle>
            <a:lvl1pPr algn="l">
              <a:defRPr sz="4000" b="1" cap="none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A2E35-467A-4B59-82DC-CA561B91D6DD}" type="datetimeFigureOut">
              <a:rPr lang="en-GB"/>
              <a:pPr>
                <a:defRPr/>
              </a:pPr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0FB9F-F625-4E59-ABB6-F6A9692E428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96369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47B15-667E-4BCF-8B3A-A77556EB54EA}" type="datetimeFigureOut">
              <a:rPr lang="en-GB"/>
              <a:pPr>
                <a:defRPr/>
              </a:pPr>
              <a:t>11/07/2017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46B6B-B495-4202-9733-F50C9C7FB7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4361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AC0FC-96BA-4D10-9D73-BF78231C6B28}" type="datetimeFigureOut">
              <a:rPr lang="en-GB"/>
              <a:pPr>
                <a:defRPr/>
              </a:pPr>
              <a:t>11/07/2017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3AD48-89ED-4225-9717-C63FF82E123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8771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9EE57-8035-41DD-9C26-3C6F5DAA7CFD}" type="datetimeFigureOut">
              <a:rPr lang="en-GB"/>
              <a:pPr>
                <a:defRPr/>
              </a:pPr>
              <a:t>11/07/2017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80DCE-CC63-41F3-B3BF-2DC7C1BD5F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19178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DAF2E-DC61-4E6E-94AB-B60AED80656E}" type="datetimeFigureOut">
              <a:rPr lang="en-GB"/>
              <a:pPr>
                <a:defRPr/>
              </a:pPr>
              <a:t>11/07/2017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71BE9-486E-45C4-86CB-5A5F3C3951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5449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898C3-4A5E-46F2-8CA9-97065EF60EB5}" type="datetimeFigureOut">
              <a:rPr lang="en-GB"/>
              <a:pPr>
                <a:defRPr/>
              </a:pPr>
              <a:t>11/07/2017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27412-71D6-44C2-A9F5-635BC27635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75443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78D83-690E-44A6-9615-6E3773D09219}" type="datetimeFigureOut">
              <a:rPr lang="en-GB"/>
              <a:pPr>
                <a:defRPr/>
              </a:pPr>
              <a:t>11/07/2017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233AE-E9D9-464A-AA2D-6B972A04F9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4533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8B94E-925D-4A32-90AE-A4FAA5B806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471147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34E77-4970-41AE-8E37-D8248A576885}" type="datetimeFigureOut">
              <a:rPr lang="en-GB"/>
              <a:pPr>
                <a:defRPr/>
              </a:pPr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9CED2-2637-4A41-9192-F691BFD70E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33681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B04DF-1EF5-402B-A3AD-220EAF3DB805}" type="datetimeFigureOut">
              <a:rPr lang="en-GB"/>
              <a:pPr>
                <a:defRPr/>
              </a:pPr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84ABD-F176-4BF4-91E7-E32687AA68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879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44"/>
            <a:ext cx="6262464" cy="10668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060848"/>
            <a:ext cx="3810000" cy="3858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60848"/>
            <a:ext cx="3810000" cy="3858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6B3E9-7FF0-4902-80F9-E8997D5A0E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5283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FF8C-A83F-461F-AEDD-249687053B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47081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6491064" cy="45437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56793"/>
            <a:ext cx="5111750" cy="43924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56793"/>
            <a:ext cx="3008313" cy="4392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278CB3-4A42-4C7D-9227-6531CAA8D3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941638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12775"/>
            <a:ext cx="5486400" cy="33147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653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DA786-226B-42DD-93E8-A1CF6097432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62999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548C52-FFFD-49F6-B265-F7E72DF156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537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jpeg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theme" Target="../theme/theme2.xml"/><Relationship Id="rId12" Type="http://schemas.openxmlformats.org/officeDocument/2006/relationships/image" Target="../media/image4.jpeg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theme" Target="../theme/theme3.xml"/><Relationship Id="rId12" Type="http://schemas.openxmlformats.org/officeDocument/2006/relationships/image" Target="../media/image4.jpeg"/><Relationship Id="rId1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2.xml"/><Relationship Id="rId3" Type="http://schemas.openxmlformats.org/officeDocument/2006/relationships/slideLayout" Target="../slideLayouts/slideLayout23.xml"/><Relationship Id="rId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5.xml"/><Relationship Id="rId6" Type="http://schemas.openxmlformats.org/officeDocument/2006/relationships/slideLayout" Target="../slideLayouts/slideLayout26.xml"/><Relationship Id="rId7" Type="http://schemas.openxmlformats.org/officeDocument/2006/relationships/slideLayout" Target="../slideLayouts/slideLayout27.xml"/><Relationship Id="rId8" Type="http://schemas.openxmlformats.org/officeDocument/2006/relationships/slideLayout" Target="../slideLayouts/slideLayout28.xml"/><Relationship Id="rId9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2.xml"/><Relationship Id="rId3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5.xml"/><Relationship Id="rId6" Type="http://schemas.openxmlformats.org/officeDocument/2006/relationships/slideLayout" Target="../slideLayouts/slideLayout36.xml"/><Relationship Id="rId7" Type="http://schemas.openxmlformats.org/officeDocument/2006/relationships/slideLayout" Target="../slideLayouts/slideLayout37.xml"/><Relationship Id="rId8" Type="http://schemas.openxmlformats.org/officeDocument/2006/relationships/slideLayout" Target="../slideLayouts/slideLayout38.xml"/><Relationship Id="rId9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ooter_bg_large_4k.jpg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872" y="6093296"/>
            <a:ext cx="9209745" cy="3312000"/>
          </a:xfrm>
          <a:prstGeom prst="rect">
            <a:avLst/>
          </a:prstGeom>
        </p:spPr>
      </p:pic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3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pic>
        <p:nvPicPr>
          <p:cNvPr id="5" name="Picture 4" descr="AL_letterhead_A4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6110" cy="2420888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 bwMode="auto">
          <a:xfrm>
            <a:off x="6444208" y="1412776"/>
            <a:ext cx="2699792" cy="7920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91480"/>
            <a:ext cx="6262464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3448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2FC1F5-3F11-4F4C-98D3-E04A951B33C5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707" r:id="rId2"/>
    <p:sldLayoutId id="2147483673" r:id="rId3"/>
    <p:sldLayoutId id="2147483674" r:id="rId4"/>
    <p:sldLayoutId id="2147483675" r:id="rId5"/>
    <p:sldLayoutId id="2147483677" r:id="rId6"/>
    <p:sldLayoutId id="2147483679" r:id="rId7"/>
    <p:sldLayoutId id="2147483680" r:id="rId8"/>
    <p:sldLayoutId id="2147483681" r:id="rId9"/>
    <p:sldLayoutId id="2147483682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Clr>
          <a:srgbClr val="B4153A"/>
        </a:buClr>
        <a:buFont typeface="Wingdings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B4153A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4153A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B4153A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B4153A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/>
          <p:cNvPicPr>
            <a:picLocks noChangeAspect="1"/>
          </p:cNvPicPr>
          <p:nvPr userDrawn="1"/>
        </p:nvPicPr>
        <p:blipFill rotWithShape="1">
          <a:blip r:embed="rId12" cstate="screen">
            <a:duotone>
              <a:schemeClr val="accent4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6093296"/>
            <a:ext cx="9150350" cy="89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3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pic>
        <p:nvPicPr>
          <p:cNvPr id="5" name="Picture 4" descr="AL_letterhead_A4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66110" cy="2420888"/>
          </a:xfrm>
          <a:prstGeom prst="rect">
            <a:avLst/>
          </a:prstGeom>
        </p:spPr>
      </p:pic>
      <p:sp>
        <p:nvSpPr>
          <p:cNvPr id="6" name="Rectangle 5"/>
          <p:cNvSpPr/>
          <p:nvPr userDrawn="1"/>
        </p:nvSpPr>
        <p:spPr bwMode="auto">
          <a:xfrm>
            <a:off x="6444208" y="1412776"/>
            <a:ext cx="2699792" cy="7920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91480"/>
            <a:ext cx="6262464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3448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2FC1F5-3F11-4F4C-98D3-E04A951B33C5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31830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Clr>
          <a:srgbClr val="B4153A"/>
        </a:buClr>
        <a:buFont typeface="Wingdings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B4153A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4153A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B4153A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B4153A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"/>
          <p:cNvPicPr>
            <a:picLocks noChangeAspect="1"/>
          </p:cNvPicPr>
          <p:nvPr userDrawn="1"/>
        </p:nvPicPr>
        <p:blipFill rotWithShape="1">
          <a:blip r:embed="rId12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6093296"/>
            <a:ext cx="9150350" cy="89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43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6444208" y="1412776"/>
            <a:ext cx="2699792" cy="79208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29952"/>
            <a:ext cx="6262464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40768"/>
            <a:ext cx="7772400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2FC1F5-3F11-4F4C-98D3-E04A951B33C5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18689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Arial" charset="0"/>
        </a:defRPr>
      </a:lvl9pPr>
    </p:titleStyle>
    <p:bodyStyle>
      <a:lvl1pPr marL="457200" indent="-457200" algn="l" rtl="0" eaLnBrk="1" fontAlgn="base" hangingPunct="1">
        <a:spcBef>
          <a:spcPct val="20000"/>
        </a:spcBef>
        <a:spcAft>
          <a:spcPct val="0"/>
        </a:spcAft>
        <a:buClr>
          <a:srgbClr val="B4153A"/>
        </a:buClr>
        <a:buFont typeface="Wingdings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B4153A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4153A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B4153A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B4153A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9FADD070-3693-41F0-BADB-35FB541A71E6}" type="datetimeFigureOut">
              <a:rPr lang="en-GB"/>
              <a:pPr>
                <a:defRPr/>
              </a:pPr>
              <a:t>11/07/2017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191FB2FD-B962-4662-80C0-9F11CBA062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Stephanie </a:t>
            </a:r>
            <a:r>
              <a:rPr lang="en-GB" dirty="0" err="1"/>
              <a:t>Schnurr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Workshop: Coding for arrogance</a:t>
            </a:r>
          </a:p>
        </p:txBody>
      </p:sp>
    </p:spTree>
    <p:extLst>
      <p:ext uri="{BB962C8B-B14F-4D97-AF65-F5344CB8AC3E}">
        <p14:creationId xmlns:p14="http://schemas.microsoft.com/office/powerpoint/2010/main" val="18366293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50032"/>
            <a:ext cx="6262464" cy="1066800"/>
          </a:xfrm>
        </p:spPr>
        <p:txBody>
          <a:bodyPr/>
          <a:lstStyle/>
          <a:p>
            <a:r>
              <a:rPr lang="en-GB" dirty="0"/>
              <a:t>Particular interest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22512"/>
            <a:ext cx="7772400" cy="4114800"/>
          </a:xfrm>
        </p:spPr>
        <p:txBody>
          <a:bodyPr/>
          <a:lstStyle/>
          <a:p>
            <a:r>
              <a:rPr lang="en-GB" dirty="0"/>
              <a:t>Arrogance and leadership in public domain</a:t>
            </a:r>
          </a:p>
          <a:p>
            <a:r>
              <a:rPr lang="en-GB" dirty="0"/>
              <a:t>Arrogance and sports discourse</a:t>
            </a:r>
          </a:p>
          <a:p>
            <a:r>
              <a:rPr lang="en-GB" dirty="0"/>
              <a:t>Arrogance and humour</a:t>
            </a:r>
          </a:p>
          <a:p>
            <a:pPr lvl="1"/>
            <a:r>
              <a:rPr lang="en-GB" dirty="0"/>
              <a:t>Link to failed humour?</a:t>
            </a:r>
          </a:p>
        </p:txBody>
      </p:sp>
    </p:spTree>
    <p:extLst>
      <p:ext uri="{BB962C8B-B14F-4D97-AF65-F5344CB8AC3E}">
        <p14:creationId xmlns:p14="http://schemas.microsoft.com/office/powerpoint/2010/main" val="6550849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Thank you!</a:t>
            </a:r>
          </a:p>
          <a:p>
            <a:pPr marL="0" indent="0" algn="ctr">
              <a:buNone/>
            </a:pPr>
            <a:r>
              <a:rPr lang="en-GB" dirty="0"/>
              <a:t>s.schnurr@warwick.ac.uk</a:t>
            </a:r>
          </a:p>
        </p:txBody>
      </p:sp>
    </p:spTree>
    <p:extLst>
      <p:ext uri="{BB962C8B-B14F-4D97-AF65-F5344CB8AC3E}">
        <p14:creationId xmlns:p14="http://schemas.microsoft.com/office/powerpoint/2010/main" val="1042984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91480"/>
            <a:ext cx="7772400" cy="1066800"/>
          </a:xfrm>
        </p:spPr>
        <p:txBody>
          <a:bodyPr/>
          <a:lstStyle/>
          <a:p>
            <a:r>
              <a:rPr lang="en-GB" dirty="0"/>
              <a:t>My main research interests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2050504"/>
            <a:ext cx="7772400" cy="4114800"/>
          </a:xfrm>
        </p:spPr>
        <p:txBody>
          <a:bodyPr/>
          <a:lstStyle/>
          <a:p>
            <a:r>
              <a:rPr lang="en-GB" dirty="0"/>
              <a:t>Professional communication</a:t>
            </a:r>
          </a:p>
          <a:p>
            <a:pPr lvl="1"/>
            <a:endParaRPr lang="en-GB" dirty="0"/>
          </a:p>
          <a:p>
            <a:r>
              <a:rPr lang="en-GB" dirty="0"/>
              <a:t>Medical communication</a:t>
            </a:r>
          </a:p>
          <a:p>
            <a:endParaRPr lang="en-GB" dirty="0"/>
          </a:p>
          <a:p>
            <a:r>
              <a:rPr lang="en-GB" dirty="0"/>
              <a:t>Political discourse</a:t>
            </a:r>
          </a:p>
        </p:txBody>
      </p:sp>
    </p:spTree>
    <p:extLst>
      <p:ext uri="{BB962C8B-B14F-4D97-AF65-F5344CB8AC3E}">
        <p14:creationId xmlns:p14="http://schemas.microsoft.com/office/powerpoint/2010/main" val="4236459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91480"/>
            <a:ext cx="7772400" cy="1066800"/>
          </a:xfrm>
        </p:spPr>
        <p:txBody>
          <a:bodyPr/>
          <a:lstStyle/>
          <a:p>
            <a:r>
              <a:rPr lang="en-GB" dirty="0"/>
              <a:t>My main research interests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762472"/>
            <a:ext cx="7772400" cy="4114800"/>
          </a:xfrm>
        </p:spPr>
        <p:txBody>
          <a:bodyPr/>
          <a:lstStyle/>
          <a:p>
            <a:r>
              <a:rPr lang="en-GB" dirty="0"/>
              <a:t>Professional communication</a:t>
            </a:r>
          </a:p>
          <a:p>
            <a:pPr lvl="1"/>
            <a:r>
              <a:rPr lang="en-GB" dirty="0"/>
              <a:t>Leadership discourse</a:t>
            </a:r>
          </a:p>
          <a:p>
            <a:pPr lvl="1"/>
            <a:r>
              <a:rPr lang="en-GB" dirty="0"/>
              <a:t>Discourse of professional athletes</a:t>
            </a:r>
          </a:p>
          <a:p>
            <a:pPr lvl="1"/>
            <a:endParaRPr lang="en-GB" dirty="0"/>
          </a:p>
          <a:p>
            <a:r>
              <a:rPr lang="en-GB" dirty="0"/>
              <a:t>Medical communication</a:t>
            </a:r>
          </a:p>
          <a:p>
            <a:endParaRPr lang="en-GB" dirty="0"/>
          </a:p>
          <a:p>
            <a:r>
              <a:rPr lang="en-GB" dirty="0"/>
              <a:t>Political discourse</a:t>
            </a:r>
          </a:p>
          <a:p>
            <a:pPr lvl="1"/>
            <a:r>
              <a:rPr lang="en-GB" dirty="0"/>
              <a:t>Leadership discourse</a:t>
            </a:r>
          </a:p>
        </p:txBody>
      </p:sp>
    </p:spTree>
    <p:extLst>
      <p:ext uri="{BB962C8B-B14F-4D97-AF65-F5344CB8AC3E}">
        <p14:creationId xmlns:p14="http://schemas.microsoft.com/office/powerpoint/2010/main" val="1195948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Questions of arrogance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Professional communication</a:t>
            </a:r>
          </a:p>
          <a:p>
            <a:pPr lvl="1"/>
            <a:r>
              <a:rPr lang="en-GB" b="1" dirty="0"/>
              <a:t>Leadership discourse</a:t>
            </a:r>
          </a:p>
          <a:p>
            <a:pPr lvl="1"/>
            <a:r>
              <a:rPr lang="en-GB" b="1" dirty="0"/>
              <a:t>Discourse of professional athletes</a:t>
            </a:r>
          </a:p>
          <a:p>
            <a:pPr lvl="1"/>
            <a:endParaRPr lang="en-GB" dirty="0"/>
          </a:p>
          <a:p>
            <a:r>
              <a:rPr lang="en-GB" dirty="0"/>
              <a:t>Medical communication</a:t>
            </a:r>
          </a:p>
          <a:p>
            <a:endParaRPr lang="en-GB" dirty="0"/>
          </a:p>
          <a:p>
            <a:r>
              <a:rPr lang="en-GB" dirty="0"/>
              <a:t>Political discourse</a:t>
            </a:r>
          </a:p>
          <a:p>
            <a:pPr lvl="1"/>
            <a:r>
              <a:rPr lang="en-GB" b="1" dirty="0"/>
              <a:t>Leadership discourse</a:t>
            </a:r>
          </a:p>
        </p:txBody>
      </p:sp>
    </p:spTree>
    <p:extLst>
      <p:ext uri="{BB962C8B-B14F-4D97-AF65-F5344CB8AC3E}">
        <p14:creationId xmlns:p14="http://schemas.microsoft.com/office/powerpoint/2010/main" val="3928264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Leadership discourse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834480"/>
            <a:ext cx="8640960" cy="4114800"/>
          </a:xfrm>
        </p:spPr>
        <p:txBody>
          <a:bodyPr/>
          <a:lstStyle/>
          <a:p>
            <a:r>
              <a:rPr lang="en-GB" dirty="0"/>
              <a:t>Leadership in the public domain:</a:t>
            </a:r>
          </a:p>
          <a:p>
            <a:pPr lvl="1"/>
            <a:r>
              <a:rPr lang="en-GB" dirty="0"/>
              <a:t>Political leaders</a:t>
            </a:r>
          </a:p>
          <a:p>
            <a:pPr lvl="1"/>
            <a:r>
              <a:rPr lang="en-GB" dirty="0"/>
              <a:t>Professional leaders (celebrities?)</a:t>
            </a:r>
          </a:p>
          <a:p>
            <a:pPr lvl="1"/>
            <a:endParaRPr lang="en-GB" dirty="0"/>
          </a:p>
          <a:p>
            <a:r>
              <a:rPr lang="en-GB" dirty="0"/>
              <a:t>Claims of arrogance associated with their public image</a:t>
            </a:r>
          </a:p>
          <a:p>
            <a:pPr lvl="1"/>
            <a:r>
              <a:rPr lang="en-GB" dirty="0"/>
              <a:t>Closely linked with criticism, negative stance</a:t>
            </a:r>
          </a:p>
          <a:p>
            <a:pPr lvl="1"/>
            <a:r>
              <a:rPr lang="en-GB" dirty="0"/>
              <a:t>But forgivable? Sometimes  acceptable for a leader?</a:t>
            </a:r>
          </a:p>
          <a:p>
            <a:pPr lvl="2"/>
            <a:endParaRPr lang="en-GB" dirty="0"/>
          </a:p>
          <a:p>
            <a:pPr marL="914400" lvl="2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1329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Public discourse around certain leaders:</a:t>
            </a:r>
          </a:p>
          <a:p>
            <a:pPr lvl="1"/>
            <a:endParaRPr lang="en-GB" sz="2400" i="1" dirty="0"/>
          </a:p>
          <a:p>
            <a:pPr lvl="1"/>
            <a:r>
              <a:rPr lang="en-GB" sz="2400" i="1" dirty="0"/>
              <a:t>“Donald Trump isn’t mad – he’s the </a:t>
            </a:r>
            <a:r>
              <a:rPr lang="en-GB" sz="2400" b="1" i="1" dirty="0"/>
              <a:t>arrogant boss </a:t>
            </a:r>
            <a:r>
              <a:rPr lang="en-GB" sz="2400" i="1" dirty="0"/>
              <a:t>we’ve all seen before” </a:t>
            </a:r>
            <a:r>
              <a:rPr lang="en-GB" sz="2400" dirty="0"/>
              <a:t>(headline in Guardian, Feb 2017)</a:t>
            </a:r>
          </a:p>
          <a:p>
            <a:pPr lvl="1"/>
            <a:endParaRPr lang="en-GB" sz="2400" i="1" dirty="0"/>
          </a:p>
          <a:p>
            <a:pPr lvl="1"/>
            <a:r>
              <a:rPr lang="en-GB" sz="2400" i="1" dirty="0"/>
              <a:t>“This is Steve Jobs. You think I’m an </a:t>
            </a:r>
            <a:r>
              <a:rPr lang="en-GB" sz="2400" b="1" i="1" dirty="0"/>
              <a:t>arrogant asshole</a:t>
            </a:r>
            <a:r>
              <a:rPr lang="en-GB" sz="2400" i="1" dirty="0"/>
              <a:t> who thinks he’s above the law, and I think you’re a slime bucket who gets most of his facts wrong.” </a:t>
            </a:r>
            <a:r>
              <a:rPr lang="en-GB" sz="2400" dirty="0"/>
              <a:t>(Steve Jobs calling journalist after interview)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01296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Sports discourse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Post-match TV interviews:</a:t>
            </a:r>
          </a:p>
          <a:p>
            <a:pPr lvl="1"/>
            <a:r>
              <a:rPr lang="en-GB" dirty="0"/>
              <a:t>Athletes (carefully and often strategically) constructing and negotiating their identities and image</a:t>
            </a:r>
          </a:p>
          <a:p>
            <a:pPr lvl="1"/>
            <a:r>
              <a:rPr lang="en-GB" dirty="0"/>
              <a:t>Issues of (perceived) arrogance are very relevant</a:t>
            </a:r>
          </a:p>
          <a:p>
            <a:pPr lvl="2"/>
            <a:r>
              <a:rPr lang="en-GB" dirty="0"/>
              <a:t>Potentially detrimental effect on athlete’s image</a:t>
            </a:r>
          </a:p>
          <a:p>
            <a:pPr lvl="1"/>
            <a:r>
              <a:rPr lang="en-GB" dirty="0"/>
              <a:t>Close link between inappropriate behaviour and (perceived) arrogance</a:t>
            </a:r>
          </a:p>
        </p:txBody>
      </p:sp>
    </p:spTree>
    <p:extLst>
      <p:ext uri="{BB962C8B-B14F-4D97-AF65-F5344CB8AC3E}">
        <p14:creationId xmlns:p14="http://schemas.microsoft.com/office/powerpoint/2010/main" val="24185254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6262464" cy="1066800"/>
          </a:xfrm>
        </p:spPr>
        <p:txBody>
          <a:bodyPr/>
          <a:lstStyle/>
          <a:p>
            <a:r>
              <a:rPr lang="en-GB" dirty="0"/>
              <a:t>An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114800"/>
          </a:xfrm>
        </p:spPr>
        <p:txBody>
          <a:bodyPr/>
          <a:lstStyle/>
          <a:p>
            <a:r>
              <a:rPr lang="en-GB" sz="2800" dirty="0"/>
              <a:t>Failed humour in a post-match interview</a:t>
            </a:r>
          </a:p>
          <a:p>
            <a:endParaRPr lang="en-GB" sz="2800" i="1" dirty="0"/>
          </a:p>
          <a:p>
            <a:r>
              <a:rPr lang="en-GB" sz="2800" i="1" dirty="0"/>
              <a:t>“Maybe it’s because I’m black” </a:t>
            </a:r>
            <a:r>
              <a:rPr lang="en-GB" sz="2800" dirty="0"/>
              <a:t>(Lewis Hamilton complaining about being (repeatedly) called out by the stewards for dangerous driving)</a:t>
            </a:r>
          </a:p>
          <a:p>
            <a:endParaRPr lang="en-GB" sz="2800" dirty="0"/>
          </a:p>
          <a:p>
            <a:r>
              <a:rPr lang="en-GB" sz="2800" dirty="0"/>
              <a:t>Received criticism from fans and media:</a:t>
            </a:r>
          </a:p>
          <a:p>
            <a:pPr lvl="1"/>
            <a:r>
              <a:rPr lang="en-GB" sz="2400" i="1" dirty="0"/>
              <a:t>“I don't think this frustration justifies his </a:t>
            </a:r>
            <a:r>
              <a:rPr lang="en-GB" sz="2400" b="1" i="1" dirty="0"/>
              <a:t>arrogant </a:t>
            </a:r>
            <a:r>
              <a:rPr lang="en-GB" sz="2400" i="1" dirty="0"/>
              <a:t>and petulant attitude in his interview with Lee Mackenzie. HE NEEDS TO GROW UP!!”</a:t>
            </a:r>
          </a:p>
          <a:p>
            <a:pPr lvl="1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79350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My approaches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Discourse analysis</a:t>
            </a:r>
          </a:p>
          <a:p>
            <a:r>
              <a:rPr lang="en-GB" dirty="0"/>
              <a:t>Interactional sociolinguistics</a:t>
            </a:r>
          </a:p>
          <a:p>
            <a:pPr lvl="1"/>
            <a:r>
              <a:rPr lang="en-GB" dirty="0"/>
              <a:t>Contextualisation cues to identify markers of “arrogance” in discourse</a:t>
            </a:r>
          </a:p>
          <a:p>
            <a:pPr lvl="2"/>
            <a:r>
              <a:rPr lang="en-GB" dirty="0"/>
              <a:t>para-linguistic (e.g. eyes, body, gesture, gaze)</a:t>
            </a:r>
          </a:p>
          <a:p>
            <a:pPr lvl="2"/>
            <a:r>
              <a:rPr lang="en-GB" dirty="0"/>
              <a:t>linguistic (e.g. tone of voice, lexical choice, engagement with interaction)</a:t>
            </a:r>
          </a:p>
          <a:p>
            <a:pPr lvl="1"/>
            <a:r>
              <a:rPr lang="en-GB" dirty="0"/>
              <a:t>Reactions (in media) to identify perceptions and accusations of arrogance</a:t>
            </a:r>
          </a:p>
        </p:txBody>
      </p:sp>
    </p:spTree>
    <p:extLst>
      <p:ext uri="{BB962C8B-B14F-4D97-AF65-F5344CB8AC3E}">
        <p14:creationId xmlns:p14="http://schemas.microsoft.com/office/powerpoint/2010/main" val="64077594"/>
      </p:ext>
    </p:extLst>
  </p:cSld>
  <p:clrMapOvr>
    <a:masterClrMapping/>
  </p:clrMapOvr>
</p:sld>
</file>

<file path=ppt/theme/theme1.xml><?xml version="1.0" encoding="utf-8"?>
<a:theme xmlns:a="http://schemas.openxmlformats.org/drawingml/2006/main" name="AL bol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L light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Generic with footer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Template_Warwick</Template>
  <TotalTime>262</TotalTime>
  <Words>354</Words>
  <Application>Microsoft Macintosh PowerPoint</Application>
  <PresentationFormat>On-screen Show (4:3)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Times New Roman</vt:lpstr>
      <vt:lpstr>Wingdings</vt:lpstr>
      <vt:lpstr>AL bold</vt:lpstr>
      <vt:lpstr>AL light</vt:lpstr>
      <vt:lpstr>Generic with footer</vt:lpstr>
      <vt:lpstr>Custom design</vt:lpstr>
      <vt:lpstr>Stephanie Schnurr</vt:lpstr>
      <vt:lpstr>My main research interests</vt:lpstr>
      <vt:lpstr>My main research interests</vt:lpstr>
      <vt:lpstr>Questions of arrogance</vt:lpstr>
      <vt:lpstr>Leadership discourse</vt:lpstr>
      <vt:lpstr>Some examples</vt:lpstr>
      <vt:lpstr>Sports discourse</vt:lpstr>
      <vt:lpstr>An example</vt:lpstr>
      <vt:lpstr>My approaches</vt:lpstr>
      <vt:lpstr>Particular interest</vt:lpstr>
      <vt:lpstr>PowerPoint Presentation</vt:lpstr>
    </vt:vector>
  </TitlesOfParts>
  <Company>University of Warwick</Company>
  <LinksUpToDate>false</LinksUpToDate>
  <SharedDoc>false</SharedDoc>
  <HyperlinksChanged>false</HyperlinksChanged>
  <AppVersion>15.0035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Huber, Keira</dc:creator>
  <cp:lastModifiedBy>Emma West</cp:lastModifiedBy>
  <cp:revision>60</cp:revision>
  <cp:lastPrinted>2001-12-07T16:14:49Z</cp:lastPrinted>
  <dcterms:created xsi:type="dcterms:W3CDTF">2015-05-13T11:12:00Z</dcterms:created>
  <dcterms:modified xsi:type="dcterms:W3CDTF">2017-07-11T08:49:30Z</dcterms:modified>
</cp:coreProperties>
</file>