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451" r:id="rId2"/>
    <p:sldId id="612" r:id="rId3"/>
    <p:sldId id="613" r:id="rId4"/>
    <p:sldId id="614" r:id="rId5"/>
    <p:sldId id="615" r:id="rId6"/>
    <p:sldId id="616" r:id="rId7"/>
    <p:sldId id="617" r:id="rId8"/>
    <p:sldId id="618" r:id="rId9"/>
    <p:sldId id="619" r:id="rId10"/>
    <p:sldId id="623" r:id="rId11"/>
    <p:sldId id="621" r:id="rId12"/>
    <p:sldId id="622" r:id="rId13"/>
    <p:sldId id="62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 autoAdjust="0"/>
    <p:restoredTop sz="98819" autoAdjust="0"/>
  </p:normalViewPr>
  <p:slideViewPr>
    <p:cSldViewPr snapToGrid="0" snapToObjects="1">
      <p:cViewPr>
        <p:scale>
          <a:sx n="130" d="100"/>
          <a:sy n="130" d="100"/>
        </p:scale>
        <p:origin x="-144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8606B-0B0B-FC44-A06F-3511E0BDA1CF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2F986-E8D0-5446-90C4-6EAFA2CE7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2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1C4C-EC82-0D45-BC4B-37D91A1EEAE3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B2D2-27CE-0049-905C-C965E193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t.kurz@bath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noOPNkxQE9M" TargetMode="Externa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196" y="531044"/>
            <a:ext cx="7772400" cy="1803710"/>
          </a:xfrm>
        </p:spPr>
        <p:txBody>
          <a:bodyPr/>
          <a:lstStyle/>
          <a:p>
            <a:r>
              <a:rPr lang="en-US" b="1" dirty="0" smtClean="0"/>
              <a:t>What role for language?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336" y="2835624"/>
            <a:ext cx="6858000" cy="248380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 err="1" smtClean="0"/>
              <a:t>Dr</a:t>
            </a:r>
            <a:r>
              <a:rPr lang="en-US" b="1" dirty="0" smtClean="0"/>
              <a:t> Tim Kurz</a:t>
            </a:r>
          </a:p>
          <a:p>
            <a:r>
              <a:rPr lang="en-US" b="1" dirty="0" smtClean="0"/>
              <a:t>Psychology, University of Bath</a:t>
            </a:r>
          </a:p>
          <a:p>
            <a:r>
              <a:rPr lang="en-US" dirty="0" smtClean="0">
                <a:hlinkClick r:id="rId2"/>
              </a:rPr>
              <a:t>t.kurz@bath.ac.uk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2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Using pauses to ’do confusion’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5728"/>
            <a:ext cx="9077016" cy="4304634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28600" y="4493342"/>
            <a:ext cx="457200" cy="1833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1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Addressing interlocutor by name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5728"/>
            <a:ext cx="9077016" cy="430463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6558116" y="3264310"/>
            <a:ext cx="1288026" cy="98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38981" y="3824748"/>
            <a:ext cx="1351935" cy="14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51239" y="5225846"/>
            <a:ext cx="791496" cy="4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20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Making claims to others’ psychological states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5728"/>
            <a:ext cx="9077016" cy="430463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919317" y="4178710"/>
            <a:ext cx="5904270" cy="245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678994" y="5599471"/>
            <a:ext cx="909483" cy="49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9317" y="5823155"/>
            <a:ext cx="4655573" cy="172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Constructing one’s own position as self-evident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5728"/>
            <a:ext cx="9077016" cy="430463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7241459" y="3490452"/>
            <a:ext cx="1332270" cy="4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14401" y="3634074"/>
            <a:ext cx="629264" cy="38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914401" y="3952568"/>
            <a:ext cx="2064773" cy="98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73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 I do?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social psychologist by training</a:t>
            </a:r>
          </a:p>
          <a:p>
            <a:r>
              <a:rPr lang="en-US" dirty="0" smtClean="0"/>
              <a:t>Have always been methodologically and epistemologically ‘multi-lingual’</a:t>
            </a:r>
          </a:p>
          <a:p>
            <a:pPr lvl="1"/>
            <a:r>
              <a:rPr lang="en-US" dirty="0" smtClean="0"/>
              <a:t>Realist experimentalism through to social constructionist discourse/conversation analysis</a:t>
            </a:r>
          </a:p>
          <a:p>
            <a:r>
              <a:rPr lang="en-US" dirty="0" smtClean="0"/>
              <a:t>Binding interest?</a:t>
            </a:r>
          </a:p>
          <a:p>
            <a:pPr lvl="1"/>
            <a:r>
              <a:rPr lang="en-US" dirty="0" smtClean="0"/>
              <a:t> a fascination with the role of language/discourse in the social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Thinking about Language </a:t>
            </a:r>
            <a:r>
              <a:rPr lang="en-US" b="1" dirty="0"/>
              <a:t>D</a:t>
            </a:r>
            <a:r>
              <a:rPr lang="en-US" b="1" dirty="0" smtClean="0"/>
              <a:t>iscursively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903"/>
            <a:ext cx="8229600" cy="521355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 a rhetorical </a:t>
            </a:r>
            <a:r>
              <a:rPr lang="en-US" u="sng" dirty="0" smtClean="0"/>
              <a:t>tool</a:t>
            </a:r>
            <a:r>
              <a:rPr lang="en-US" dirty="0" smtClean="0"/>
              <a:t> we use to construct a version of ‘reality’ that suits our situated purpose</a:t>
            </a:r>
          </a:p>
          <a:p>
            <a:pPr lvl="1"/>
            <a:r>
              <a:rPr lang="en-US" dirty="0" smtClean="0"/>
              <a:t>E.g., Constructions of recreational pole dancing (‘fun’, ‘just like any other dancing’)</a:t>
            </a:r>
          </a:p>
          <a:p>
            <a:r>
              <a:rPr lang="en-US" dirty="0" smtClean="0"/>
              <a:t>As a </a:t>
            </a:r>
            <a:r>
              <a:rPr lang="en-US" u="sng" dirty="0" smtClean="0"/>
              <a:t>resource</a:t>
            </a:r>
            <a:r>
              <a:rPr lang="en-US" dirty="0" smtClean="0"/>
              <a:t> that furnishes our debates with culturally taken-for-granted understandings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E.g., Political rhetoric around climate change (‘national interest’, </a:t>
            </a:r>
            <a:r>
              <a:rPr lang="en-US" dirty="0" smtClean="0"/>
              <a:t>‘lifestyle maintenance’)</a:t>
            </a:r>
          </a:p>
          <a:p>
            <a:r>
              <a:rPr lang="en-US" dirty="0" smtClean="0"/>
              <a:t>As a medium through which we </a:t>
            </a:r>
            <a:r>
              <a:rPr lang="en-US" u="sng" dirty="0" smtClean="0"/>
              <a:t>achieve</a:t>
            </a:r>
            <a:r>
              <a:rPr lang="en-US" dirty="0" smtClean="0"/>
              <a:t> the various and varied business of social interaction</a:t>
            </a:r>
          </a:p>
          <a:p>
            <a:pPr lvl="1"/>
            <a:r>
              <a:rPr lang="en-US" dirty="0" smtClean="0"/>
              <a:t>E.g., The production of a ‘moral mother’ identity amongst those who formula feed their infants in the face of ‘Breast is Best’ campaigns that tell them to ‘not feel guilty’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Thinking about Language Cognitively/Experimentally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something we can ‘count’ (as a DV)</a:t>
            </a:r>
          </a:p>
          <a:p>
            <a:pPr lvl="1"/>
            <a:r>
              <a:rPr lang="en-US" dirty="0" smtClean="0"/>
              <a:t>E.g., Coding reproduction of stereotype consistent/inconsistent content in stories about members of own/other groups to different audiences</a:t>
            </a:r>
          </a:p>
          <a:p>
            <a:pPr lvl="1"/>
            <a:r>
              <a:rPr lang="en-US" dirty="0" smtClean="0"/>
              <a:t>Coding for different ways of framing climate change in media coverage of IPCC reports</a:t>
            </a:r>
          </a:p>
          <a:p>
            <a:r>
              <a:rPr lang="en-US" dirty="0" smtClean="0"/>
              <a:t>As something that can quantitatively influence (as an IV) people’s thinking and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 smtClean="0"/>
              <a:t>E.g., Effects of constructing fines as retribution vs compensation on levels of co-operative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4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How to Understand Humility/Arrogance in Debate?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I understand the project</a:t>
            </a:r>
            <a:r>
              <a:rPr lang="mr-IN" dirty="0" smtClean="0"/>
              <a:t>…</a:t>
            </a:r>
            <a:endParaRPr lang="en-GB" dirty="0" smtClean="0"/>
          </a:p>
          <a:p>
            <a:pPr lvl="1"/>
            <a:r>
              <a:rPr lang="en-GB" dirty="0" smtClean="0"/>
              <a:t>P</a:t>
            </a:r>
            <a:r>
              <a:rPr lang="en-US" dirty="0" err="1" smtClean="0"/>
              <a:t>hase</a:t>
            </a:r>
            <a:r>
              <a:rPr lang="en-US" dirty="0" smtClean="0"/>
              <a:t> I: Work out what humility/arrogance ‘looks like’ (how do we spot it when it is there?)</a:t>
            </a:r>
          </a:p>
          <a:p>
            <a:pPr lvl="1"/>
            <a:r>
              <a:rPr lang="en-US" dirty="0" smtClean="0"/>
              <a:t>Phase 2: Use this ‘spotting tool’ to measure the quantity of its occurrence under different conditions (e.g. self affirmation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3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522" y="127154"/>
            <a:ext cx="8229600" cy="1143000"/>
          </a:xfrm>
        </p:spPr>
        <p:txBody>
          <a:bodyPr/>
          <a:lstStyle/>
          <a:p>
            <a:r>
              <a:rPr lang="en-US" b="1" smtClean="0"/>
              <a:t>Some Spotting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0374"/>
            <a:ext cx="8229600" cy="535858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Are arrogance/humility:</a:t>
            </a:r>
          </a:p>
          <a:p>
            <a:r>
              <a:rPr lang="en-US" dirty="0" smtClean="0"/>
              <a:t>A) Ways of being that we </a:t>
            </a:r>
            <a:r>
              <a:rPr lang="en-US" b="1" u="sng" dirty="0" smtClean="0"/>
              <a:t>have?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(like an attitude or a personality trait or psychological state)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Someone </a:t>
            </a:r>
            <a:r>
              <a:rPr lang="en-US" i="1" dirty="0" smtClean="0">
                <a:solidFill>
                  <a:srgbClr val="0070C0"/>
                </a:solidFill>
              </a:rPr>
              <a:t>is (being)</a:t>
            </a:r>
            <a:r>
              <a:rPr lang="en-US" dirty="0" smtClean="0">
                <a:solidFill>
                  <a:srgbClr val="0070C0"/>
                </a:solidFill>
              </a:rPr>
              <a:t> arrogant/humble</a:t>
            </a:r>
          </a:p>
          <a:p>
            <a:pPr lvl="2"/>
            <a:r>
              <a:rPr lang="mr-IN" dirty="0" smtClean="0">
                <a:solidFill>
                  <a:srgbClr val="0070C0"/>
                </a:solidFill>
              </a:rPr>
              <a:t>…</a:t>
            </a:r>
            <a:r>
              <a:rPr lang="en-GB" dirty="0" smtClean="0">
                <a:solidFill>
                  <a:srgbClr val="0070C0"/>
                </a:solidFill>
              </a:rPr>
              <a:t>we might look for interactional markers of this ‘bubbling over’?</a:t>
            </a:r>
            <a:endParaRPr lang="en-US" dirty="0" smtClean="0"/>
          </a:p>
          <a:p>
            <a:r>
              <a:rPr lang="en-US" dirty="0" smtClean="0"/>
              <a:t>B) Actions that we </a:t>
            </a:r>
            <a:r>
              <a:rPr lang="en-US" b="1" u="sng" dirty="0" smtClean="0"/>
              <a:t>perform</a:t>
            </a:r>
            <a:r>
              <a:rPr lang="en-US" dirty="0" smtClean="0"/>
              <a:t> in social interaction? </a:t>
            </a:r>
          </a:p>
          <a:p>
            <a:pPr lvl="2"/>
            <a:r>
              <a:rPr lang="en-US" dirty="0" smtClean="0"/>
              <a:t>(like an accusation, a blaming, an agreement or an assessment)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Someone has </a:t>
            </a:r>
            <a:r>
              <a:rPr lang="en-US" i="1" dirty="0" smtClean="0">
                <a:solidFill>
                  <a:srgbClr val="0070C0"/>
                </a:solidFill>
              </a:rPr>
              <a:t>done</a:t>
            </a:r>
            <a:r>
              <a:rPr lang="en-US" dirty="0" smtClean="0">
                <a:solidFill>
                  <a:srgbClr val="0070C0"/>
                </a:solidFill>
              </a:rPr>
              <a:t> arrogance/humility </a:t>
            </a:r>
          </a:p>
          <a:p>
            <a:pPr lvl="2"/>
            <a:r>
              <a:rPr lang="mr-IN" dirty="0" smtClean="0">
                <a:solidFill>
                  <a:srgbClr val="0070C0"/>
                </a:solidFill>
              </a:rPr>
              <a:t>…</a:t>
            </a:r>
            <a:r>
              <a:rPr lang="en-GB" dirty="0" smtClean="0">
                <a:solidFill>
                  <a:srgbClr val="0070C0"/>
                </a:solidFill>
              </a:rPr>
              <a:t>.we might analyse how this was achieved and to what end?</a:t>
            </a:r>
          </a:p>
          <a:p>
            <a:pPr lvl="2"/>
            <a:r>
              <a:rPr lang="en-GB" dirty="0" smtClean="0">
                <a:solidFill>
                  <a:srgbClr val="0070C0"/>
                </a:solidFill>
              </a:rPr>
              <a:t>Note: People probably ‘do humility’ all the time (and not necessarily a ‘good’ thing)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C) Concepts that we </a:t>
            </a:r>
            <a:r>
              <a:rPr lang="en-US" b="1" u="sng" dirty="0" smtClean="0"/>
              <a:t>invoke </a:t>
            </a:r>
            <a:r>
              <a:rPr lang="en-US" dirty="0" smtClean="0"/>
              <a:t>directly in social interaction to achieve interactional business</a:t>
            </a:r>
          </a:p>
          <a:p>
            <a:pPr lvl="2"/>
            <a:r>
              <a:rPr lang="en-US" dirty="0" smtClean="0"/>
              <a:t>(like an identity category [‘speaking as a mother’] or an emotional state [‘what you said hurt my feelings’])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Someone has </a:t>
            </a:r>
            <a:r>
              <a:rPr lang="en-US" i="1" dirty="0" smtClean="0">
                <a:solidFill>
                  <a:srgbClr val="0070C0"/>
                </a:solidFill>
              </a:rPr>
              <a:t>put </a:t>
            </a:r>
            <a:r>
              <a:rPr lang="en-US" dirty="0" smtClean="0">
                <a:solidFill>
                  <a:srgbClr val="0070C0"/>
                </a:solidFill>
              </a:rPr>
              <a:t>arrogance/humility</a:t>
            </a:r>
            <a:r>
              <a:rPr lang="en-US" i="1" dirty="0" smtClean="0">
                <a:solidFill>
                  <a:srgbClr val="0070C0"/>
                </a:solidFill>
              </a:rPr>
              <a:t> to work </a:t>
            </a:r>
            <a:r>
              <a:rPr lang="en-US" dirty="0" smtClean="0">
                <a:solidFill>
                  <a:srgbClr val="0070C0"/>
                </a:solidFill>
              </a:rPr>
              <a:t>in interaction</a:t>
            </a:r>
            <a:endParaRPr lang="en-US" i="1" dirty="0" smtClean="0">
              <a:solidFill>
                <a:srgbClr val="0070C0"/>
              </a:solidFill>
            </a:endParaRPr>
          </a:p>
          <a:p>
            <a:pPr lvl="2"/>
            <a:r>
              <a:rPr lang="mr-IN" i="1" dirty="0" smtClean="0">
                <a:solidFill>
                  <a:srgbClr val="0070C0"/>
                </a:solidFill>
              </a:rPr>
              <a:t>…</a:t>
            </a:r>
            <a:r>
              <a:rPr lang="en-GB" dirty="0" smtClean="0">
                <a:solidFill>
                  <a:srgbClr val="0070C0"/>
                </a:solidFill>
              </a:rPr>
              <a:t>we might analyse what work the concepts perform? </a:t>
            </a:r>
            <a:endParaRPr lang="en-US" i="1" dirty="0" smtClean="0">
              <a:solidFill>
                <a:srgbClr val="0070C0"/>
              </a:solidFill>
            </a:endParaRP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57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032" y="154086"/>
            <a:ext cx="8229600" cy="1143000"/>
          </a:xfrm>
        </p:spPr>
        <p:txBody>
          <a:bodyPr/>
          <a:lstStyle/>
          <a:p>
            <a:r>
              <a:rPr lang="en-US" b="1" smtClean="0"/>
              <a:t>Playing with an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9" y="5466735"/>
            <a:ext cx="8229600" cy="580103"/>
          </a:xfrm>
        </p:spPr>
        <p:txBody>
          <a:bodyPr>
            <a:normAutofit fontScale="92500"/>
          </a:bodyPr>
          <a:lstStyle/>
          <a:p>
            <a:r>
              <a:rPr lang="en-GB" sz="2400" b="1" u="sng" dirty="0">
                <a:hlinkClick r:id="rId2"/>
              </a:rPr>
              <a:t>https://</a:t>
            </a:r>
            <a:r>
              <a:rPr lang="en-GB" sz="2400" b="1" u="sng" dirty="0" smtClean="0">
                <a:hlinkClick r:id="rId2"/>
              </a:rPr>
              <a:t>www.youtube.com/watch?v=noOPNkxQE9M</a:t>
            </a:r>
            <a:r>
              <a:rPr lang="en-GB" sz="2400" b="1" u="sng" dirty="0" smtClean="0"/>
              <a:t>  </a:t>
            </a:r>
            <a:r>
              <a:rPr lang="en-GB" sz="2400" b="1" dirty="0" smtClean="0"/>
              <a:t>(4:50-5:12)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32" y="1189704"/>
            <a:ext cx="8686800" cy="408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things</a:t>
            </a:r>
            <a:r>
              <a:rPr lang="mr-IN" dirty="0" smtClean="0"/>
              <a:t>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5728"/>
            <a:ext cx="9077016" cy="430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Overlapping talk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5728"/>
            <a:ext cx="9077016" cy="430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6617</TotalTime>
  <Words>518</Words>
  <Application>Microsoft Macintosh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Mangal</vt:lpstr>
      <vt:lpstr>Office Theme</vt:lpstr>
      <vt:lpstr>What role for language?</vt:lpstr>
      <vt:lpstr>What do I do?</vt:lpstr>
      <vt:lpstr>Thinking about Language Discursively</vt:lpstr>
      <vt:lpstr>Thinking about Language Cognitively/Experimentally</vt:lpstr>
      <vt:lpstr>How to Understand Humility/Arrogance in Debate?</vt:lpstr>
      <vt:lpstr>Some Spotting Challenges</vt:lpstr>
      <vt:lpstr>Playing with an example</vt:lpstr>
      <vt:lpstr>A few things…</vt:lpstr>
      <vt:lpstr>Overlapping talk</vt:lpstr>
      <vt:lpstr>Using pauses to ’do confusion’</vt:lpstr>
      <vt:lpstr>Addressing interlocutor by name </vt:lpstr>
      <vt:lpstr>Making claims to others’ psychological states </vt:lpstr>
      <vt:lpstr>Constructing one’s own position as self-evident</vt:lpstr>
    </vt:vector>
  </TitlesOfParts>
  <Manager/>
  <Company>University of Bath</Company>
  <LinksUpToDate>false</LinksUpToDate>
  <SharedDoc>false</SharedDoc>
  <HyperlinkBase/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PSY3284: Psychology, Discourse and Language</dc:title>
  <dc:subject/>
  <dc:creator>Tim Kurz</dc:creator>
  <cp:keywords/>
  <dc:description/>
  <cp:lastModifiedBy>Emma West</cp:lastModifiedBy>
  <cp:revision>315</cp:revision>
  <cp:lastPrinted>2016-03-15T13:01:08Z</cp:lastPrinted>
  <dcterms:created xsi:type="dcterms:W3CDTF">2015-01-09T13:50:48Z</dcterms:created>
  <dcterms:modified xsi:type="dcterms:W3CDTF">2017-07-11T08:51:36Z</dcterms:modified>
  <cp:category/>
</cp:coreProperties>
</file>