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411" r:id="rId3"/>
    <p:sldId id="412" r:id="rId4"/>
    <p:sldId id="413" r:id="rId5"/>
    <p:sldId id="414" r:id="rId6"/>
    <p:sldId id="415" r:id="rId7"/>
    <p:sldId id="416" r:id="rId8"/>
    <p:sldId id="418" r:id="rId9"/>
    <p:sldId id="417" r:id="rId10"/>
    <p:sldId id="419" r:id="rId11"/>
    <p:sldId id="420" r:id="rId12"/>
    <p:sldId id="421" r:id="rId13"/>
    <p:sldId id="422" r:id="rId14"/>
    <p:sldId id="423" r:id="rId15"/>
    <p:sldId id="424" r:id="rId16"/>
    <p:sldId id="425" r:id="rId17"/>
    <p:sldId id="426" r:id="rId18"/>
    <p:sldId id="427" r:id="rId19"/>
    <p:sldId id="428" r:id="rId20"/>
    <p:sldId id="429" r:id="rId21"/>
    <p:sldId id="430" r:id="rId22"/>
    <p:sldId id="431" r:id="rId23"/>
    <p:sldId id="432" r:id="rId2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75" autoAdjust="0"/>
    <p:restoredTop sz="93979" autoAdjust="0"/>
  </p:normalViewPr>
  <p:slideViewPr>
    <p:cSldViewPr snapToGrid="0">
      <p:cViewPr varScale="1">
        <p:scale>
          <a:sx n="65" d="100"/>
          <a:sy n="65" d="100"/>
        </p:scale>
        <p:origin x="784" y="40"/>
      </p:cViewPr>
      <p:guideLst>
        <p:guide orient="horz" pos="2160"/>
        <p:guide pos="3840"/>
      </p:guideLst>
    </p:cSldViewPr>
  </p:slideViewPr>
  <p:outlineViewPr>
    <p:cViewPr>
      <p:scale>
        <a:sx n="33" d="100"/>
        <a:sy n="33" d="100"/>
      </p:scale>
      <p:origin x="0" y="-11280"/>
    </p:cViewPr>
  </p:outlineViewPr>
  <p:notesTextViewPr>
    <p:cViewPr>
      <p:scale>
        <a:sx n="1" d="1"/>
        <a:sy n="1" d="1"/>
      </p:scale>
      <p:origin x="0" y="0"/>
    </p:cViewPr>
  </p:notesTextViewPr>
  <p:notesViewPr>
    <p:cSldViewPr snapToGrid="0">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5276CFD-592F-4D08-825E-E4F7AEC60296}" type="datetimeFigureOut">
              <a:rPr lang="en-US" smtClean="0"/>
              <a:t>5/2/2024</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724FA7F-C8B1-4060-9A33-C4C23C64B31C}" type="slidenum">
              <a:rPr lang="en-US" smtClean="0"/>
              <a:t>‹#›</a:t>
            </a:fld>
            <a:endParaRPr lang="en-US"/>
          </a:p>
        </p:txBody>
      </p:sp>
    </p:spTree>
    <p:extLst>
      <p:ext uri="{BB962C8B-B14F-4D97-AF65-F5344CB8AC3E}">
        <p14:creationId xmlns:p14="http://schemas.microsoft.com/office/powerpoint/2010/main" val="990483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7C2C3D6-7475-4775-A3C9-D7F7104AB657}" type="datetime1">
              <a:rPr lang="en-US" smtClean="0"/>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C39EA9-5BA9-4AD4-9FE8-FD41D64AE734}" type="slidenum">
              <a:rPr lang="en-US" smtClean="0"/>
              <a:t>‹#›</a:t>
            </a:fld>
            <a:endParaRPr lang="en-US"/>
          </a:p>
        </p:txBody>
      </p:sp>
    </p:spTree>
    <p:extLst>
      <p:ext uri="{BB962C8B-B14F-4D97-AF65-F5344CB8AC3E}">
        <p14:creationId xmlns:p14="http://schemas.microsoft.com/office/powerpoint/2010/main" val="3642680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9DA63A-8822-4E7B-A92E-1850B2290DD9}" type="datetime1">
              <a:rPr lang="en-US" smtClean="0"/>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C39EA9-5BA9-4AD4-9FE8-FD41D64AE734}" type="slidenum">
              <a:rPr lang="en-US" smtClean="0"/>
              <a:t>‹#›</a:t>
            </a:fld>
            <a:endParaRPr lang="en-US"/>
          </a:p>
        </p:txBody>
      </p:sp>
    </p:spTree>
    <p:extLst>
      <p:ext uri="{BB962C8B-B14F-4D97-AF65-F5344CB8AC3E}">
        <p14:creationId xmlns:p14="http://schemas.microsoft.com/office/powerpoint/2010/main" val="2767456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F68C7C-746A-45AC-AFBF-2315F5312326}" type="datetime1">
              <a:rPr lang="en-US" smtClean="0"/>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C39EA9-5BA9-4AD4-9FE8-FD41D64AE734}" type="slidenum">
              <a:rPr lang="en-US" smtClean="0"/>
              <a:t>‹#›</a:t>
            </a:fld>
            <a:endParaRPr lang="en-US"/>
          </a:p>
        </p:txBody>
      </p:sp>
    </p:spTree>
    <p:extLst>
      <p:ext uri="{BB962C8B-B14F-4D97-AF65-F5344CB8AC3E}">
        <p14:creationId xmlns:p14="http://schemas.microsoft.com/office/powerpoint/2010/main" val="54269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A5E0EF-3D57-43F6-8547-1E4413985623}" type="datetime1">
              <a:rPr lang="en-US" smtClean="0"/>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C39EA9-5BA9-4AD4-9FE8-FD41D64AE734}" type="slidenum">
              <a:rPr lang="en-US" smtClean="0"/>
              <a:t>‹#›</a:t>
            </a:fld>
            <a:endParaRPr lang="en-US"/>
          </a:p>
        </p:txBody>
      </p:sp>
    </p:spTree>
    <p:extLst>
      <p:ext uri="{BB962C8B-B14F-4D97-AF65-F5344CB8AC3E}">
        <p14:creationId xmlns:p14="http://schemas.microsoft.com/office/powerpoint/2010/main" val="1365804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58E272-B9FA-4D33-9D87-3C368BD30EF2}" type="datetime1">
              <a:rPr lang="en-US" smtClean="0"/>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C39EA9-5BA9-4AD4-9FE8-FD41D64AE734}" type="slidenum">
              <a:rPr lang="en-US" smtClean="0"/>
              <a:t>‹#›</a:t>
            </a:fld>
            <a:endParaRPr lang="en-US"/>
          </a:p>
        </p:txBody>
      </p:sp>
    </p:spTree>
    <p:extLst>
      <p:ext uri="{BB962C8B-B14F-4D97-AF65-F5344CB8AC3E}">
        <p14:creationId xmlns:p14="http://schemas.microsoft.com/office/powerpoint/2010/main" val="1038437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AB4128-C50B-45A3-8151-1BA2A65A7734}" type="datetime1">
              <a:rPr lang="en-US" smtClean="0"/>
              <a:t>5/2/2024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C39EA9-5BA9-4AD4-9FE8-FD41D64AE734}" type="slidenum">
              <a:rPr lang="en-US" smtClean="0"/>
              <a:t>‹#›</a:t>
            </a:fld>
            <a:endParaRPr lang="en-US"/>
          </a:p>
        </p:txBody>
      </p:sp>
    </p:spTree>
    <p:extLst>
      <p:ext uri="{BB962C8B-B14F-4D97-AF65-F5344CB8AC3E}">
        <p14:creationId xmlns:p14="http://schemas.microsoft.com/office/powerpoint/2010/main" val="2112333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577C92-E529-467C-9352-5711CEAFF515}" type="datetime1">
              <a:rPr lang="en-US" smtClean="0"/>
              <a:t>5/2/2024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C39EA9-5BA9-4AD4-9FE8-FD41D64AE734}" type="slidenum">
              <a:rPr lang="en-US" smtClean="0"/>
              <a:t>‹#›</a:t>
            </a:fld>
            <a:endParaRPr lang="en-US"/>
          </a:p>
        </p:txBody>
      </p:sp>
    </p:spTree>
    <p:extLst>
      <p:ext uri="{BB962C8B-B14F-4D97-AF65-F5344CB8AC3E}">
        <p14:creationId xmlns:p14="http://schemas.microsoft.com/office/powerpoint/2010/main" val="4143916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C1B4399-1601-40B4-813F-C1646D242838}" type="datetime1">
              <a:rPr lang="en-US" smtClean="0"/>
              <a:t>5/2/2024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C39EA9-5BA9-4AD4-9FE8-FD41D64AE734}" type="slidenum">
              <a:rPr lang="en-US" smtClean="0"/>
              <a:t>‹#›</a:t>
            </a:fld>
            <a:endParaRPr lang="en-US"/>
          </a:p>
        </p:txBody>
      </p:sp>
    </p:spTree>
    <p:extLst>
      <p:ext uri="{BB962C8B-B14F-4D97-AF65-F5344CB8AC3E}">
        <p14:creationId xmlns:p14="http://schemas.microsoft.com/office/powerpoint/2010/main" val="1389677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D533DE-0E77-4049-B725-13F58C3FC639}" type="datetime1">
              <a:rPr lang="en-US" smtClean="0"/>
              <a:t>5/2/2024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C39EA9-5BA9-4AD4-9FE8-FD41D64AE734}" type="slidenum">
              <a:rPr lang="en-US" smtClean="0"/>
              <a:t>‹#›</a:t>
            </a:fld>
            <a:endParaRPr lang="en-US"/>
          </a:p>
        </p:txBody>
      </p:sp>
    </p:spTree>
    <p:extLst>
      <p:ext uri="{BB962C8B-B14F-4D97-AF65-F5344CB8AC3E}">
        <p14:creationId xmlns:p14="http://schemas.microsoft.com/office/powerpoint/2010/main" val="335506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DD3C11-E085-49B9-96D7-FBF6897FFE92}" type="datetime1">
              <a:rPr lang="en-US" smtClean="0"/>
              <a:t>5/2/2024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C39EA9-5BA9-4AD4-9FE8-FD41D64AE734}" type="slidenum">
              <a:rPr lang="en-US" smtClean="0"/>
              <a:t>‹#›</a:t>
            </a:fld>
            <a:endParaRPr lang="en-US"/>
          </a:p>
        </p:txBody>
      </p:sp>
    </p:spTree>
    <p:extLst>
      <p:ext uri="{BB962C8B-B14F-4D97-AF65-F5344CB8AC3E}">
        <p14:creationId xmlns:p14="http://schemas.microsoft.com/office/powerpoint/2010/main" val="4114741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A720264-EB79-4063-8B08-09EBA4475C4D}" type="datetime1">
              <a:rPr lang="en-US" smtClean="0"/>
              <a:t>5/2/2024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C39EA9-5BA9-4AD4-9FE8-FD41D64AE734}" type="slidenum">
              <a:rPr lang="en-US" smtClean="0"/>
              <a:t>‹#›</a:t>
            </a:fld>
            <a:endParaRPr lang="en-US"/>
          </a:p>
        </p:txBody>
      </p:sp>
    </p:spTree>
    <p:extLst>
      <p:ext uri="{BB962C8B-B14F-4D97-AF65-F5344CB8AC3E}">
        <p14:creationId xmlns:p14="http://schemas.microsoft.com/office/powerpoint/2010/main" val="2107904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CD0261-D3B0-4B02-8722-C57393343539}" type="datetime1">
              <a:rPr lang="en-US" smtClean="0"/>
              <a:t>5/2/2024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C39EA9-5BA9-4AD4-9FE8-FD41D64AE734}" type="slidenum">
              <a:rPr lang="en-US" smtClean="0"/>
              <a:t>‹#›</a:t>
            </a:fld>
            <a:endParaRPr lang="en-US"/>
          </a:p>
        </p:txBody>
      </p:sp>
    </p:spTree>
    <p:extLst>
      <p:ext uri="{BB962C8B-B14F-4D97-AF65-F5344CB8AC3E}">
        <p14:creationId xmlns:p14="http://schemas.microsoft.com/office/powerpoint/2010/main" val="3645318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style>
          <a:lnRef idx="2">
            <a:schemeClr val="dk1"/>
          </a:lnRef>
          <a:fillRef idx="1">
            <a:schemeClr val="lt1"/>
          </a:fillRef>
          <a:effectRef idx="0">
            <a:schemeClr val="dk1"/>
          </a:effectRef>
          <a:fontRef idx="minor">
            <a:schemeClr val="dk1"/>
          </a:fontRef>
        </p:style>
        <p:txBody>
          <a:bodyPr rtlCol="0">
            <a:normAutofit fontScale="90000"/>
          </a:bodyPr>
          <a:lstStyle/>
          <a:p>
            <a:pPr algn="ctr">
              <a:defRPr/>
            </a:pPr>
            <a:r>
              <a:rPr lang="en-GB" sz="4900" b="1" noProof="0" dirty="0"/>
              <a:t/>
            </a:r>
            <a:br>
              <a:rPr lang="en-GB" sz="4900" b="1" noProof="0" dirty="0"/>
            </a:br>
            <a:r>
              <a:rPr lang="en-GB" sz="4900" b="1" noProof="0" dirty="0" smtClean="0"/>
              <a:t>Ten Problems surrounding </a:t>
            </a:r>
            <a:r>
              <a:rPr lang="en-GB" sz="4900" b="1" dirty="0" smtClean="0"/>
              <a:t>an Understanding of </a:t>
            </a:r>
            <a:r>
              <a:rPr lang="en-GB" sz="4900" b="1" noProof="0" dirty="0" smtClean="0"/>
              <a:t>Intellectual Humility as a Moral Virtue</a:t>
            </a:r>
            <a:r>
              <a:rPr lang="en-GB" sz="4000" b="1" noProof="0" dirty="0" smtClean="0"/>
              <a:t> </a:t>
            </a:r>
            <a:r>
              <a:rPr lang="en-GB" sz="4000" b="1" noProof="0" dirty="0"/>
              <a:t/>
            </a:r>
            <a:br>
              <a:rPr lang="en-GB" sz="4000" b="1" noProof="0" dirty="0"/>
            </a:br>
            <a:endParaRPr lang="en-GB" sz="4000" b="1" noProof="0" dirty="0"/>
          </a:p>
        </p:txBody>
      </p:sp>
      <p:sp>
        <p:nvSpPr>
          <p:cNvPr id="5" name="Content Placeholder 4"/>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pPr eaLnBrk="1" hangingPunct="1">
              <a:lnSpc>
                <a:spcPct val="70000"/>
              </a:lnSpc>
              <a:buFont typeface="Arial" charset="0"/>
              <a:buNone/>
              <a:defRPr/>
            </a:pPr>
            <a:endParaRPr lang="en-GB" sz="2000" noProof="0" dirty="0">
              <a:solidFill>
                <a:srgbClr val="000000"/>
              </a:solidFill>
            </a:endParaRPr>
          </a:p>
          <a:p>
            <a:pPr eaLnBrk="1" hangingPunct="1">
              <a:lnSpc>
                <a:spcPct val="70000"/>
              </a:lnSpc>
              <a:buFont typeface="Arial" charset="0"/>
              <a:buNone/>
              <a:defRPr/>
            </a:pPr>
            <a:r>
              <a:rPr lang="en-GB" sz="2400" noProof="0" dirty="0" err="1">
                <a:solidFill>
                  <a:srgbClr val="000000"/>
                </a:solidFill>
              </a:rPr>
              <a:t>Kristján</a:t>
            </a:r>
            <a:r>
              <a:rPr lang="en-GB" sz="2400" noProof="0" dirty="0">
                <a:solidFill>
                  <a:srgbClr val="000000"/>
                </a:solidFill>
              </a:rPr>
              <a:t> </a:t>
            </a:r>
            <a:r>
              <a:rPr lang="en-GB" sz="2400" noProof="0" dirty="0" err="1">
                <a:solidFill>
                  <a:srgbClr val="000000"/>
                </a:solidFill>
              </a:rPr>
              <a:t>Kristjánsson</a:t>
            </a:r>
            <a:endParaRPr lang="en-GB" sz="2400" noProof="0" dirty="0">
              <a:solidFill>
                <a:srgbClr val="000000"/>
              </a:solidFill>
            </a:endParaRPr>
          </a:p>
          <a:p>
            <a:pPr eaLnBrk="1" hangingPunct="1">
              <a:lnSpc>
                <a:spcPct val="70000"/>
              </a:lnSpc>
              <a:buFont typeface="Arial" charset="0"/>
              <a:buNone/>
              <a:defRPr/>
            </a:pPr>
            <a:r>
              <a:rPr lang="en-GB" sz="2400" noProof="0" dirty="0">
                <a:solidFill>
                  <a:srgbClr val="000000"/>
                </a:solidFill>
              </a:rPr>
              <a:t>Professor of Character Education and Virtue Ethics</a:t>
            </a:r>
          </a:p>
          <a:p>
            <a:pPr eaLnBrk="1" hangingPunct="1">
              <a:lnSpc>
                <a:spcPct val="70000"/>
              </a:lnSpc>
              <a:buFont typeface="Arial" charset="0"/>
              <a:buNone/>
              <a:defRPr/>
            </a:pPr>
            <a:r>
              <a:rPr lang="en-GB" sz="2400" noProof="0" dirty="0">
                <a:solidFill>
                  <a:srgbClr val="000000"/>
                </a:solidFill>
              </a:rPr>
              <a:t>Jubilee Centre for Character and Virtues		</a:t>
            </a:r>
          </a:p>
          <a:p>
            <a:pPr eaLnBrk="1" hangingPunct="1">
              <a:lnSpc>
                <a:spcPct val="70000"/>
              </a:lnSpc>
              <a:buFont typeface="Arial" charset="0"/>
              <a:buNone/>
              <a:defRPr/>
            </a:pPr>
            <a:r>
              <a:rPr lang="en-GB" sz="2400" noProof="0" dirty="0">
                <a:solidFill>
                  <a:srgbClr val="000000"/>
                </a:solidFill>
              </a:rPr>
              <a:t>School of Education, University of Birmingham, U.K</a:t>
            </a:r>
            <a:r>
              <a:rPr lang="en-GB" sz="2400" dirty="0" smtClean="0">
                <a:solidFill>
                  <a:srgbClr val="000000"/>
                </a:solidFill>
              </a:rPr>
              <a:t>.</a:t>
            </a:r>
            <a:endParaRPr lang="en-GB" sz="2400" noProof="0" dirty="0">
              <a:solidFill>
                <a:srgbClr val="000000"/>
              </a:solidFill>
            </a:endParaRPr>
          </a:p>
          <a:p>
            <a:pPr eaLnBrk="1" hangingPunct="1">
              <a:lnSpc>
                <a:spcPct val="70000"/>
              </a:lnSpc>
              <a:buFont typeface="Arial" charset="0"/>
              <a:buNone/>
              <a:defRPr/>
            </a:pPr>
            <a:r>
              <a:rPr lang="en-GB" sz="2400" noProof="0" dirty="0">
                <a:solidFill>
                  <a:srgbClr val="000000"/>
                </a:solidFill>
              </a:rPr>
              <a:t>Email: k.kristjansson@bham.ac.uk </a:t>
            </a:r>
          </a:p>
          <a:p>
            <a:pPr eaLnBrk="1" hangingPunct="1">
              <a:lnSpc>
                <a:spcPct val="70000"/>
              </a:lnSpc>
              <a:buFont typeface="Arial" charset="0"/>
              <a:buNone/>
              <a:defRPr/>
            </a:pPr>
            <a:endParaRPr lang="en-GB" sz="2000" noProof="0" dirty="0" smtClean="0">
              <a:solidFill>
                <a:srgbClr val="000000"/>
              </a:solidFill>
            </a:endParaRPr>
          </a:p>
          <a:p>
            <a:pPr eaLnBrk="1" hangingPunct="1">
              <a:lnSpc>
                <a:spcPct val="70000"/>
              </a:lnSpc>
              <a:buFont typeface="Arial" charset="0"/>
              <a:buNone/>
              <a:defRPr/>
            </a:pPr>
            <a:endParaRPr lang="en-GB" sz="2000" noProof="0" dirty="0">
              <a:solidFill>
                <a:srgbClr val="000000"/>
              </a:solidFill>
            </a:endParaRPr>
          </a:p>
          <a:p>
            <a:pPr eaLnBrk="1" hangingPunct="1">
              <a:lnSpc>
                <a:spcPct val="70000"/>
              </a:lnSpc>
              <a:buFont typeface="Arial" charset="0"/>
              <a:buNone/>
              <a:defRPr/>
            </a:pPr>
            <a:endParaRPr lang="en-GB" sz="2000" noProof="0" dirty="0">
              <a:solidFill>
                <a:srgbClr val="000000"/>
              </a:solidFill>
            </a:endParaRPr>
          </a:p>
          <a:p>
            <a:pPr eaLnBrk="1" hangingPunct="1">
              <a:lnSpc>
                <a:spcPct val="70000"/>
              </a:lnSpc>
              <a:buFont typeface="Arial" charset="0"/>
              <a:buNone/>
              <a:defRPr/>
            </a:pPr>
            <a:r>
              <a:rPr lang="en-GB" sz="2400" noProof="0" dirty="0" smtClean="0">
                <a:solidFill>
                  <a:srgbClr val="000000"/>
                </a:solidFill>
              </a:rPr>
              <a:t>(Original question from A. </a:t>
            </a:r>
            <a:r>
              <a:rPr lang="en-GB" sz="2400" dirty="0" err="1" smtClean="0">
                <a:solidFill>
                  <a:srgbClr val="000000"/>
                </a:solidFill>
              </a:rPr>
              <a:t>Tanesini</a:t>
            </a:r>
            <a:r>
              <a:rPr lang="en-GB" sz="2400" dirty="0" smtClean="0">
                <a:solidFill>
                  <a:srgbClr val="000000"/>
                </a:solidFill>
              </a:rPr>
              <a:t>:</a:t>
            </a:r>
          </a:p>
          <a:p>
            <a:pPr eaLnBrk="1" hangingPunct="1">
              <a:lnSpc>
                <a:spcPct val="70000"/>
              </a:lnSpc>
              <a:buFont typeface="Arial" charset="0"/>
              <a:buNone/>
              <a:defRPr/>
            </a:pPr>
            <a:r>
              <a:rPr lang="en-GB" sz="2400" dirty="0" smtClean="0">
                <a:solidFill>
                  <a:srgbClr val="000000"/>
                </a:solidFill>
              </a:rPr>
              <a:t> ‘How does work on IH relate to the work that you have been doing? Synergies, contrasts?’) </a:t>
            </a:r>
            <a:endParaRPr lang="en-GB" sz="2400" noProof="0" dirty="0">
              <a:solidFill>
                <a:srgbClr val="000000"/>
              </a:solidFill>
            </a:endParaRPr>
          </a:p>
        </p:txBody>
      </p:sp>
      <p:sp>
        <p:nvSpPr>
          <p:cNvPr id="2052"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fld id="{D2DEB22D-0D48-44E7-91A1-B18F6AF3DB34}" type="slidenum">
              <a:rPr lang="is-IS" altLang="en-US" sz="1200">
                <a:solidFill>
                  <a:srgbClr val="898989"/>
                </a:solidFill>
              </a:rPr>
              <a:pPr eaLnBrk="1" hangingPunct="1">
                <a:spcBef>
                  <a:spcPct val="0"/>
                </a:spcBef>
                <a:buFontTx/>
                <a:buNone/>
              </a:pPr>
              <a:t>1</a:t>
            </a:fld>
            <a:endParaRPr lang="is-IS" altLang="en-US" sz="1200">
              <a:solidFill>
                <a:srgbClr val="898989"/>
              </a:solidFill>
            </a:endParaRPr>
          </a:p>
        </p:txBody>
      </p:sp>
    </p:spTree>
    <p:extLst>
      <p:ext uri="{BB962C8B-B14F-4D97-AF65-F5344CB8AC3E}">
        <p14:creationId xmlns:p14="http://schemas.microsoft.com/office/powerpoint/2010/main" val="377992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General Problem 2: Golden Mean Issues</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20000"/>
          </a:bodyPr>
          <a:lstStyle/>
          <a:p>
            <a:pPr marL="0" indent="0">
              <a:buNone/>
            </a:pPr>
            <a:r>
              <a:rPr lang="en-GB" dirty="0" smtClean="0"/>
              <a:t>Disposition to actions/emotions exhibited/felt ‘at the right times, about the right things, towards the right people, for the right end, and in the right way’ (Aristotle, 1985, p. 44 [1106b20-24])</a:t>
            </a:r>
          </a:p>
          <a:p>
            <a:pPr marL="0" indent="0">
              <a:buNone/>
            </a:pPr>
            <a:r>
              <a:rPr lang="en-GB" dirty="0" smtClean="0"/>
              <a:t>Many variables have to be collated: </a:t>
            </a:r>
            <a:r>
              <a:rPr lang="en-GB" i="1" dirty="0" smtClean="0"/>
              <a:t>occasions, objects, motives, people, degree </a:t>
            </a:r>
            <a:r>
              <a:rPr lang="en-GB" dirty="0" smtClean="0"/>
              <a:t>(</a:t>
            </a:r>
            <a:r>
              <a:rPr lang="en-GB" dirty="0" err="1" smtClean="0"/>
              <a:t>Curzer</a:t>
            </a:r>
            <a:r>
              <a:rPr lang="en-GB" dirty="0" smtClean="0"/>
              <a:t>, 2023, 198). But some are </a:t>
            </a:r>
            <a:r>
              <a:rPr lang="en-GB" i="1" dirty="0" smtClean="0"/>
              <a:t>quantitative </a:t>
            </a:r>
            <a:r>
              <a:rPr lang="en-GB" dirty="0" smtClean="0"/>
              <a:t>(e.g., how many times you mention your intellectual accomplishments), some </a:t>
            </a:r>
            <a:r>
              <a:rPr lang="en-GB" i="1" dirty="0" smtClean="0"/>
              <a:t>qualitative</a:t>
            </a:r>
            <a:r>
              <a:rPr lang="en-GB" dirty="0" smtClean="0"/>
              <a:t> (how you talk about them)</a:t>
            </a:r>
          </a:p>
          <a:p>
            <a:pPr marL="0" indent="0">
              <a:buNone/>
            </a:pPr>
            <a:r>
              <a:rPr lang="en-GB" dirty="0" err="1" smtClean="0"/>
              <a:t>Hursthouse</a:t>
            </a:r>
            <a:r>
              <a:rPr lang="en-GB" dirty="0" smtClean="0"/>
              <a:t> – impossible to calculate: ‘absurd’ doctrine, esp. the counting part (1980-81). Plus, by analysing the variables into </a:t>
            </a:r>
            <a:r>
              <a:rPr lang="en-GB" dirty="0" err="1" smtClean="0"/>
              <a:t>centri</a:t>
            </a:r>
            <a:r>
              <a:rPr lang="en-GB" dirty="0" smtClean="0"/>
              <a:t>-and-</a:t>
            </a:r>
            <a:r>
              <a:rPr lang="en-GB" dirty="0" err="1" smtClean="0"/>
              <a:t>deci</a:t>
            </a:r>
            <a:r>
              <a:rPr lang="en-GB" dirty="0" smtClean="0"/>
              <a:t> components, </a:t>
            </a:r>
            <a:r>
              <a:rPr lang="en-GB" dirty="0" err="1" smtClean="0"/>
              <a:t>Curzer</a:t>
            </a:r>
            <a:r>
              <a:rPr lang="en-GB" dirty="0" smtClean="0"/>
              <a:t> ends up with 4000 possible failure modes for a complex virtue like courage (2023, p. 198). Sounds like a </a:t>
            </a:r>
            <a:r>
              <a:rPr lang="en-GB" i="1" dirty="0" err="1" smtClean="0"/>
              <a:t>reductio</a:t>
            </a:r>
            <a:r>
              <a:rPr lang="en-GB" dirty="0"/>
              <a:t> </a:t>
            </a:r>
            <a:r>
              <a:rPr lang="en-GB" dirty="0" smtClean="0"/>
              <a:t>– although </a:t>
            </a:r>
            <a:r>
              <a:rPr lang="en-GB" dirty="0" err="1" smtClean="0"/>
              <a:t>Curzer</a:t>
            </a:r>
            <a:r>
              <a:rPr lang="en-GB" dirty="0" smtClean="0"/>
              <a:t> thinks of this as an advantage (educationally at least). Aristotle: one can be ‘bad in all sorts of ways’, ‘noble in only one way’ (ibid., 1106b32-36)</a:t>
            </a:r>
          </a:p>
        </p:txBody>
      </p:sp>
      <p:sp>
        <p:nvSpPr>
          <p:cNvPr id="4" name="Slide Number Placeholder 3"/>
          <p:cNvSpPr>
            <a:spLocks noGrp="1"/>
          </p:cNvSpPr>
          <p:nvPr>
            <p:ph type="sldNum" sz="quarter" idx="12"/>
          </p:nvPr>
        </p:nvSpPr>
        <p:spPr/>
        <p:txBody>
          <a:bodyPr/>
          <a:lstStyle/>
          <a:p>
            <a:fld id="{A4C39EA9-5BA9-4AD4-9FE8-FD41D64AE734}" type="slidenum">
              <a:rPr lang="en-US" smtClean="0"/>
              <a:t>10</a:t>
            </a:fld>
            <a:endParaRPr lang="en-US"/>
          </a:p>
        </p:txBody>
      </p:sp>
    </p:spTree>
    <p:extLst>
      <p:ext uri="{BB962C8B-B14F-4D97-AF65-F5344CB8AC3E}">
        <p14:creationId xmlns:p14="http://schemas.microsoft.com/office/powerpoint/2010/main" val="1154783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a:t>General Problem 2: </a:t>
            </a:r>
            <a:r>
              <a:rPr lang="en-GB" dirty="0" smtClean="0"/>
              <a:t>Continued</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10000"/>
          </a:bodyPr>
          <a:lstStyle/>
          <a:p>
            <a:pPr marL="0" indent="0">
              <a:buNone/>
            </a:pPr>
            <a:r>
              <a:rPr lang="en-GB" dirty="0"/>
              <a:t>Best arguments for retaining the golden mean come from psychologists, arguing against pos. psych., which has no golden mean </a:t>
            </a:r>
            <a:r>
              <a:rPr lang="en-GB" dirty="0" smtClean="0"/>
              <a:t>(‘the more of each virtue is the better’): Leads to:</a:t>
            </a:r>
          </a:p>
          <a:p>
            <a:r>
              <a:rPr lang="en-GB" dirty="0" smtClean="0"/>
              <a:t>psychological abuses – e.g. Stockholm syndrome as the ideal form of gratitude! (</a:t>
            </a:r>
            <a:r>
              <a:rPr lang="en-US" dirty="0" smtClean="0"/>
              <a:t>Grant </a:t>
            </a:r>
            <a:r>
              <a:rPr lang="en-US" dirty="0"/>
              <a:t>&amp; Schwartz, </a:t>
            </a:r>
            <a:r>
              <a:rPr lang="en-US" dirty="0" smtClean="0"/>
              <a:t>2011) </a:t>
            </a:r>
          </a:p>
          <a:p>
            <a:r>
              <a:rPr lang="en-US" dirty="0" smtClean="0"/>
              <a:t>logical paradoxes (</a:t>
            </a:r>
            <a:r>
              <a:rPr lang="en-GB" dirty="0" smtClean="0"/>
              <a:t>Ng </a:t>
            </a:r>
            <a:r>
              <a:rPr lang="en-GB" dirty="0"/>
              <a:t>&amp; Tay, 2020</a:t>
            </a:r>
            <a:r>
              <a:rPr lang="en-GB" dirty="0" smtClean="0"/>
              <a:t>)</a:t>
            </a:r>
          </a:p>
          <a:p>
            <a:r>
              <a:rPr lang="en-GB" dirty="0" smtClean="0"/>
              <a:t>educational misapplications (Morgan et.al., 2015)</a:t>
            </a:r>
          </a:p>
          <a:p>
            <a:pPr marL="0" indent="0">
              <a:buNone/>
            </a:pPr>
            <a:r>
              <a:rPr lang="en-GB" dirty="0" smtClean="0"/>
              <a:t>Solution: Not insurmountable calculation problems if we have clear paradigmatic cases and can simply adjust from those: </a:t>
            </a:r>
          </a:p>
          <a:p>
            <a:pPr marL="0" indent="0">
              <a:buNone/>
            </a:pPr>
            <a:r>
              <a:rPr lang="en-GB" dirty="0" smtClean="0"/>
              <a:t>‘Compared to the paradigmatic case of virtue </a:t>
            </a:r>
            <a:r>
              <a:rPr lang="en-GB" i="1" dirty="0" smtClean="0"/>
              <a:t>x</a:t>
            </a:r>
            <a:r>
              <a:rPr lang="en-GB" dirty="0" smtClean="0"/>
              <a:t>, </a:t>
            </a:r>
            <a:r>
              <a:rPr lang="en-GB" i="1" dirty="0" smtClean="0"/>
              <a:t>A</a:t>
            </a:r>
            <a:r>
              <a:rPr lang="en-GB" dirty="0" smtClean="0"/>
              <a:t> showed a bit too little/much…’</a:t>
            </a:r>
            <a:endParaRPr lang="en-GB" dirty="0"/>
          </a:p>
          <a:p>
            <a:endParaRPr lang="en-GB" dirty="0"/>
          </a:p>
        </p:txBody>
      </p:sp>
      <p:sp>
        <p:nvSpPr>
          <p:cNvPr id="4" name="Slide Number Placeholder 3"/>
          <p:cNvSpPr>
            <a:spLocks noGrp="1"/>
          </p:cNvSpPr>
          <p:nvPr>
            <p:ph type="sldNum" sz="quarter" idx="12"/>
          </p:nvPr>
        </p:nvSpPr>
        <p:spPr/>
        <p:txBody>
          <a:bodyPr/>
          <a:lstStyle/>
          <a:p>
            <a:fld id="{A4C39EA9-5BA9-4AD4-9FE8-FD41D64AE734}" type="slidenum">
              <a:rPr lang="en-US" smtClean="0"/>
              <a:t>11</a:t>
            </a:fld>
            <a:endParaRPr lang="en-US"/>
          </a:p>
        </p:txBody>
      </p:sp>
    </p:spTree>
    <p:extLst>
      <p:ext uri="{BB962C8B-B14F-4D97-AF65-F5344CB8AC3E}">
        <p14:creationId xmlns:p14="http://schemas.microsoft.com/office/powerpoint/2010/main" val="1378570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General Problem 3: Lack of Paradigmatic Cases</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marL="0" indent="0">
              <a:buNone/>
            </a:pPr>
            <a:r>
              <a:rPr lang="en-GB" dirty="0" smtClean="0"/>
              <a:t>We generally solve Problem 2 by identifying </a:t>
            </a:r>
            <a:r>
              <a:rPr lang="en-GB" i="1" dirty="0" smtClean="0"/>
              <a:t>a paradigmatic case </a:t>
            </a:r>
            <a:r>
              <a:rPr lang="en-GB" dirty="0" smtClean="0"/>
              <a:t>of the virtue being shown medially: the brave soldier or cancer patient, the compassionate nurse</a:t>
            </a:r>
            <a:r>
              <a:rPr lang="en-GB" dirty="0"/>
              <a:t> </a:t>
            </a:r>
            <a:r>
              <a:rPr lang="en-GB" dirty="0" smtClean="0"/>
              <a:t>or relief worker. We then make subtle contextual and individualised adjustments to judge the fittingness of a person’s actions/emotions to the paradigmatic golden-mean cases</a:t>
            </a:r>
          </a:p>
          <a:p>
            <a:pPr marL="0" indent="0">
              <a:buNone/>
            </a:pPr>
            <a:r>
              <a:rPr lang="en-GB" dirty="0" smtClean="0"/>
              <a:t>Those cases also yield </a:t>
            </a:r>
            <a:r>
              <a:rPr lang="en-GB" i="1" dirty="0" smtClean="0"/>
              <a:t>moral exemplars to admire and emulate</a:t>
            </a:r>
            <a:r>
              <a:rPr lang="en-GB" dirty="0" smtClean="0"/>
              <a:t>: the brave Martin Luther King, the compassionate Florence Nightingale, etc.</a:t>
            </a:r>
          </a:p>
          <a:p>
            <a:pPr marL="0" indent="0">
              <a:buNone/>
            </a:pPr>
            <a:r>
              <a:rPr lang="en-GB" dirty="0" smtClean="0"/>
              <a:t>(Aristotle is clever at giving us plausible paradigmatic examples for individual virtues, except in the case of </a:t>
            </a:r>
            <a:r>
              <a:rPr lang="en-GB" i="1" dirty="0" err="1" smtClean="0"/>
              <a:t>megalopsychia</a:t>
            </a:r>
            <a:r>
              <a:rPr lang="en-GB" dirty="0" smtClean="0"/>
              <a:t>, where the paradigmatic cases puzzle us in many ways)</a:t>
            </a:r>
          </a:p>
          <a:p>
            <a:pPr marL="0" indent="0">
              <a:buNone/>
            </a:pPr>
            <a:endParaRPr lang="en-GB" dirty="0"/>
          </a:p>
        </p:txBody>
      </p:sp>
      <p:sp>
        <p:nvSpPr>
          <p:cNvPr id="4" name="Slide Number Placeholder 3"/>
          <p:cNvSpPr>
            <a:spLocks noGrp="1"/>
          </p:cNvSpPr>
          <p:nvPr>
            <p:ph type="sldNum" sz="quarter" idx="12"/>
          </p:nvPr>
        </p:nvSpPr>
        <p:spPr/>
        <p:txBody>
          <a:bodyPr/>
          <a:lstStyle/>
          <a:p>
            <a:fld id="{A4C39EA9-5BA9-4AD4-9FE8-FD41D64AE734}" type="slidenum">
              <a:rPr lang="en-US" smtClean="0"/>
              <a:t>12</a:t>
            </a:fld>
            <a:endParaRPr lang="en-US"/>
          </a:p>
        </p:txBody>
      </p:sp>
    </p:spTree>
    <p:extLst>
      <p:ext uri="{BB962C8B-B14F-4D97-AF65-F5344CB8AC3E}">
        <p14:creationId xmlns:p14="http://schemas.microsoft.com/office/powerpoint/2010/main" val="1858608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General Problem 3 Continued</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70000" lnSpcReduction="20000"/>
          </a:bodyPr>
          <a:lstStyle/>
          <a:p>
            <a:pPr marL="0" indent="0">
              <a:buNone/>
            </a:pPr>
            <a:r>
              <a:rPr lang="en-GB" dirty="0" smtClean="0"/>
              <a:t>The problem is that such cases/exemplars are not forthcoming in the case of IH. Many cases of people admired for their intellectual acumen in spite of not being intellectually humble:</a:t>
            </a:r>
          </a:p>
          <a:p>
            <a:pPr marL="0" indent="0">
              <a:buNone/>
            </a:pPr>
            <a:r>
              <a:rPr lang="en-GB" dirty="0" smtClean="0"/>
              <a:t>Philosophy – Nietzsche</a:t>
            </a:r>
          </a:p>
          <a:p>
            <a:pPr marL="0" indent="0">
              <a:buNone/>
            </a:pPr>
            <a:r>
              <a:rPr lang="en-GB" dirty="0" smtClean="0"/>
              <a:t>Painting – </a:t>
            </a:r>
            <a:r>
              <a:rPr lang="en-GB" dirty="0" err="1" smtClean="0"/>
              <a:t>Dalí</a:t>
            </a:r>
            <a:endParaRPr lang="en-GB" dirty="0" smtClean="0"/>
          </a:p>
          <a:p>
            <a:pPr marL="0" indent="0">
              <a:buNone/>
            </a:pPr>
            <a:r>
              <a:rPr lang="en-GB" dirty="0" smtClean="0"/>
              <a:t>Poetry - Frost</a:t>
            </a:r>
          </a:p>
          <a:p>
            <a:pPr marL="0" indent="0">
              <a:buNone/>
            </a:pPr>
            <a:r>
              <a:rPr lang="en-GB" dirty="0" smtClean="0"/>
              <a:t>Physics – Hawking</a:t>
            </a:r>
          </a:p>
          <a:p>
            <a:pPr marL="0" indent="0">
              <a:buNone/>
            </a:pPr>
            <a:r>
              <a:rPr lang="en-GB" dirty="0" smtClean="0"/>
              <a:t>Not so much that we admire them intellectually </a:t>
            </a:r>
            <a:r>
              <a:rPr lang="en-GB" i="1" dirty="0" smtClean="0"/>
              <a:t>despite their lack of </a:t>
            </a:r>
            <a:r>
              <a:rPr lang="en-GB" dirty="0" smtClean="0"/>
              <a:t>IH; the lack of IH </a:t>
            </a:r>
            <a:r>
              <a:rPr lang="en-GB" i="1" dirty="0" smtClean="0"/>
              <a:t>is part of the appeal </a:t>
            </a:r>
            <a:r>
              <a:rPr lang="en-GB" dirty="0" smtClean="0"/>
              <a:t>(e.g., </a:t>
            </a:r>
            <a:r>
              <a:rPr lang="en-GB" dirty="0" err="1" smtClean="0"/>
              <a:t>Dalí</a:t>
            </a:r>
            <a:r>
              <a:rPr lang="en-GB" dirty="0" smtClean="0"/>
              <a:t>, Nietzsche). The intellectual sphere does not seem to be a fertile ground for humility, nor humility help define acting well or badly in a discrete ‘sphere of human experience’ (Nussbaum, 1988)</a:t>
            </a:r>
          </a:p>
          <a:p>
            <a:pPr marL="0" indent="0">
              <a:buNone/>
            </a:pPr>
            <a:r>
              <a:rPr lang="en-GB" dirty="0" smtClean="0"/>
              <a:t>If the lack of a moral virtue is not seen as flourishing-reducing in salient cases, we may wonder whether it is a real virtue </a:t>
            </a:r>
          </a:p>
          <a:p>
            <a:pPr marL="0" indent="0">
              <a:buNone/>
            </a:pPr>
            <a:r>
              <a:rPr lang="en-GB" dirty="0" smtClean="0"/>
              <a:t>Solution: We probably need to think of more paradigmatic cases of generally humble persons (e.g. humble sportsmen like Bobby Charlton) and then transfer those to the intellectual sphere. But also obvious counter-examples in sport, like M. Ali</a:t>
            </a:r>
            <a:endParaRPr lang="en-GB" dirty="0"/>
          </a:p>
        </p:txBody>
      </p:sp>
      <p:sp>
        <p:nvSpPr>
          <p:cNvPr id="4" name="Slide Number Placeholder 3"/>
          <p:cNvSpPr>
            <a:spLocks noGrp="1"/>
          </p:cNvSpPr>
          <p:nvPr>
            <p:ph type="sldNum" sz="quarter" idx="12"/>
          </p:nvPr>
        </p:nvSpPr>
        <p:spPr/>
        <p:txBody>
          <a:bodyPr/>
          <a:lstStyle/>
          <a:p>
            <a:fld id="{A4C39EA9-5BA9-4AD4-9FE8-FD41D64AE734}" type="slidenum">
              <a:rPr lang="en-US" smtClean="0"/>
              <a:t>13</a:t>
            </a:fld>
            <a:endParaRPr lang="en-US"/>
          </a:p>
        </p:txBody>
      </p:sp>
    </p:spTree>
    <p:extLst>
      <p:ext uri="{BB962C8B-B14F-4D97-AF65-F5344CB8AC3E}">
        <p14:creationId xmlns:p14="http://schemas.microsoft.com/office/powerpoint/2010/main" val="2093578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General Problem 4: Variance in the ‘Mean’</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85000" lnSpcReduction="20000"/>
          </a:bodyPr>
          <a:lstStyle/>
          <a:p>
            <a:pPr marL="0" indent="0">
              <a:buNone/>
            </a:pPr>
            <a:r>
              <a:rPr lang="en-GB" dirty="0" smtClean="0"/>
              <a:t>For some virtues, the aimed-for medial state is not exactly in the middle between excess and deficiency but closer to one extreme. This is very important educationally because in character ed., we try to drag students away from the extreme that they are closer to, like they do in ‘straitening bent wood’</a:t>
            </a:r>
            <a:r>
              <a:rPr lang="en-GB" dirty="0"/>
              <a:t> (</a:t>
            </a:r>
            <a:r>
              <a:rPr lang="en-GB" dirty="0" smtClean="0"/>
              <a:t>Aristotle,1985, pp. 51-52 </a:t>
            </a:r>
            <a:r>
              <a:rPr lang="en-GB" dirty="0"/>
              <a:t>[</a:t>
            </a:r>
            <a:r>
              <a:rPr lang="en-GB" dirty="0" smtClean="0"/>
              <a:t>1109a30-b8])</a:t>
            </a:r>
          </a:p>
          <a:p>
            <a:pPr marL="0" indent="0">
              <a:buNone/>
            </a:pPr>
            <a:r>
              <a:rPr lang="en-GB" dirty="0" smtClean="0"/>
              <a:t>Aristotle gives 2 examples: the mean of mildness of temper is closer to meekness than irascibility because people are more prone to unjustified anger; generosity is closer to wastefulness than niggardliness because most people are too stingy in giving. No such observations about proper self-worth, but the mean may seem closer to arrogance than pusillanimity because the people hitting the relative mean (the </a:t>
            </a:r>
            <a:r>
              <a:rPr lang="en-GB" i="1" dirty="0" err="1" smtClean="0"/>
              <a:t>megalopsychoi</a:t>
            </a:r>
            <a:r>
              <a:rPr lang="en-GB" dirty="0" smtClean="0"/>
              <a:t>) are not exactly lacking in self-confidence!</a:t>
            </a:r>
          </a:p>
          <a:p>
            <a:pPr marL="0" indent="0">
              <a:buNone/>
            </a:pPr>
            <a:r>
              <a:rPr lang="en-GB" dirty="0" smtClean="0"/>
              <a:t>Solution: So is too much IH more of a problem than too little? An empirical question (according to Aristotle’s naturalistic methodology) that needs to ground educational interventions</a:t>
            </a:r>
            <a:endParaRPr lang="en-GB" dirty="0"/>
          </a:p>
        </p:txBody>
      </p:sp>
      <p:sp>
        <p:nvSpPr>
          <p:cNvPr id="4" name="Slide Number Placeholder 3"/>
          <p:cNvSpPr>
            <a:spLocks noGrp="1"/>
          </p:cNvSpPr>
          <p:nvPr>
            <p:ph type="sldNum" sz="quarter" idx="12"/>
          </p:nvPr>
        </p:nvSpPr>
        <p:spPr/>
        <p:txBody>
          <a:bodyPr/>
          <a:lstStyle/>
          <a:p>
            <a:fld id="{A4C39EA9-5BA9-4AD4-9FE8-FD41D64AE734}" type="slidenum">
              <a:rPr lang="en-US" smtClean="0"/>
              <a:t>14</a:t>
            </a:fld>
            <a:endParaRPr lang="en-US"/>
          </a:p>
        </p:txBody>
      </p:sp>
    </p:spTree>
    <p:extLst>
      <p:ext uri="{BB962C8B-B14F-4D97-AF65-F5344CB8AC3E}">
        <p14:creationId xmlns:p14="http://schemas.microsoft.com/office/powerpoint/2010/main" val="2342054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Preamble to Problems 5-8: About contextualisation and individualisation</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pPr marL="0" indent="0">
              <a:buNone/>
            </a:pPr>
            <a:r>
              <a:rPr lang="en-GB" dirty="0" smtClean="0"/>
              <a:t>The mean is ‘ not in the object’, but ‘relative to us’. Temperance in eating is not the same for Milo the athlete and the novice athlete. Not a mere numerical calculation like 6 between 2 and 10. So the mean is ‘not the same for everyone’ (Aristotle, 1985, p. 43 [1106a30-b8])</a:t>
            </a:r>
          </a:p>
          <a:p>
            <a:pPr marL="0" indent="0">
              <a:buNone/>
            </a:pPr>
            <a:r>
              <a:rPr lang="en-GB" dirty="0" smtClean="0"/>
              <a:t>‘Relative to us’ can refer to various kinds of individual and contextual variance: 5) personal constitution, 6) developmental level, 7) social role, 8) cultural variance</a:t>
            </a:r>
          </a:p>
          <a:p>
            <a:pPr marL="0" indent="0">
              <a:buNone/>
            </a:pPr>
            <a:r>
              <a:rPr lang="en-GB" dirty="0" smtClean="0"/>
              <a:t>All this variance complicates identification of the golden mean of a virtue like IH (and perhaps more than many other virtues because of Problem 3 and a lack of empirical evidence about Problem 4)</a:t>
            </a:r>
            <a:endParaRPr lang="en-GB" dirty="0"/>
          </a:p>
        </p:txBody>
      </p:sp>
      <p:sp>
        <p:nvSpPr>
          <p:cNvPr id="4" name="Slide Number Placeholder 3"/>
          <p:cNvSpPr>
            <a:spLocks noGrp="1"/>
          </p:cNvSpPr>
          <p:nvPr>
            <p:ph type="sldNum" sz="quarter" idx="12"/>
          </p:nvPr>
        </p:nvSpPr>
        <p:spPr/>
        <p:txBody>
          <a:bodyPr/>
          <a:lstStyle/>
          <a:p>
            <a:fld id="{A4C39EA9-5BA9-4AD4-9FE8-FD41D64AE734}" type="slidenum">
              <a:rPr lang="en-US" smtClean="0"/>
              <a:t>15</a:t>
            </a:fld>
            <a:endParaRPr lang="en-US"/>
          </a:p>
        </p:txBody>
      </p:sp>
    </p:spTree>
    <p:extLst>
      <p:ext uri="{BB962C8B-B14F-4D97-AF65-F5344CB8AC3E}">
        <p14:creationId xmlns:p14="http://schemas.microsoft.com/office/powerpoint/2010/main" val="1294888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Relativity Problem 5: Personal Constitution</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10000"/>
          </a:bodyPr>
          <a:lstStyle/>
          <a:p>
            <a:pPr marL="0" indent="0">
              <a:buNone/>
            </a:pPr>
            <a:r>
              <a:rPr lang="en-GB" dirty="0" smtClean="0"/>
              <a:t>The Greeks had no term for ‘personality traits’ on modern understanding as distinct from ‘character traits’. But given what we know about the Big-Five, it is plausible to hypothesise that IH (as a virtue) will manifest itself differently for the introvert than for the extravert. Other personality traits may also matter in evaluations of individual IH, e.g. openness – and remember that many of those traits are more or less constant (genetic), as opposed to </a:t>
            </a:r>
            <a:r>
              <a:rPr lang="en-GB" dirty="0" err="1" smtClean="0"/>
              <a:t>ch.</a:t>
            </a:r>
            <a:r>
              <a:rPr lang="en-GB" dirty="0" smtClean="0"/>
              <a:t> traits (e.g. virtues)</a:t>
            </a:r>
          </a:p>
          <a:p>
            <a:pPr marL="0" indent="0">
              <a:buNone/>
            </a:pPr>
            <a:r>
              <a:rPr lang="en-GB" dirty="0" smtClean="0"/>
              <a:t>An extreme case: Persons on the autistic spectrum. Because of their limited emotional repertoire and EQ, we may even wonder whether it is fair to evaluate them at all with Aristotelian virtue constructs (Dineen, 2019)</a:t>
            </a:r>
          </a:p>
          <a:p>
            <a:pPr marL="0" indent="0">
              <a:buNone/>
            </a:pPr>
            <a:r>
              <a:rPr lang="en-GB" dirty="0" smtClean="0"/>
              <a:t>Solution: We need to know quite a lot about personal constitution before ascribing IH to a person</a:t>
            </a:r>
            <a:endParaRPr lang="en-GB" dirty="0"/>
          </a:p>
        </p:txBody>
      </p:sp>
      <p:sp>
        <p:nvSpPr>
          <p:cNvPr id="4" name="Slide Number Placeholder 3"/>
          <p:cNvSpPr>
            <a:spLocks noGrp="1"/>
          </p:cNvSpPr>
          <p:nvPr>
            <p:ph type="sldNum" sz="quarter" idx="12"/>
          </p:nvPr>
        </p:nvSpPr>
        <p:spPr/>
        <p:txBody>
          <a:bodyPr/>
          <a:lstStyle/>
          <a:p>
            <a:fld id="{A4C39EA9-5BA9-4AD4-9FE8-FD41D64AE734}" type="slidenum">
              <a:rPr lang="en-US" smtClean="0"/>
              <a:t>16</a:t>
            </a:fld>
            <a:endParaRPr lang="en-US"/>
          </a:p>
        </p:txBody>
      </p:sp>
    </p:spTree>
    <p:extLst>
      <p:ext uri="{BB962C8B-B14F-4D97-AF65-F5344CB8AC3E}">
        <p14:creationId xmlns:p14="http://schemas.microsoft.com/office/powerpoint/2010/main" val="100813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Relativity Problem 6: Developmental Level</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20000"/>
          </a:bodyPr>
          <a:lstStyle/>
          <a:p>
            <a:pPr marL="0" indent="0">
              <a:buNone/>
            </a:pPr>
            <a:r>
              <a:rPr lang="en-GB" dirty="0" smtClean="0"/>
              <a:t>Some virtues are only virtues for people at certain developmental levels, such as emulation for the young. Even for virtues that apply to all ages, how we identify them and evaluate them depends on the person’s characterological/developmental level</a:t>
            </a:r>
          </a:p>
          <a:p>
            <a:pPr marL="0" indent="0">
              <a:buNone/>
            </a:pPr>
            <a:r>
              <a:rPr lang="en-GB" dirty="0" smtClean="0"/>
              <a:t>Extra problem: Complex interactions between Problems 5 and 6. Example: My own diatribe against postmodernism 25 years ago: 10 articles in a lit. journal that, if written by me today, would count as lacking in IH (arrogant, cynical, dismissive, acrimonious)</a:t>
            </a:r>
          </a:p>
          <a:p>
            <a:pPr marL="0" indent="0">
              <a:buNone/>
            </a:pPr>
            <a:r>
              <a:rPr lang="en-GB" dirty="0" smtClean="0"/>
              <a:t>Two interpretations: a) Written when my testosterone levels where much higher, hence IH at that time (see 5). b) Even less IH then than now because I was less developed then as an academic and should have been even more humble (see 6)</a:t>
            </a:r>
          </a:p>
          <a:p>
            <a:pPr marL="0" indent="0">
              <a:buNone/>
            </a:pPr>
            <a:r>
              <a:rPr lang="en-GB" dirty="0" smtClean="0"/>
              <a:t>Solution: IH theorists need to be well versed in developmental psychology! </a:t>
            </a:r>
            <a:endParaRPr lang="en-GB" dirty="0"/>
          </a:p>
        </p:txBody>
      </p:sp>
      <p:sp>
        <p:nvSpPr>
          <p:cNvPr id="4" name="Slide Number Placeholder 3"/>
          <p:cNvSpPr>
            <a:spLocks noGrp="1"/>
          </p:cNvSpPr>
          <p:nvPr>
            <p:ph type="sldNum" sz="quarter" idx="12"/>
          </p:nvPr>
        </p:nvSpPr>
        <p:spPr/>
        <p:txBody>
          <a:bodyPr/>
          <a:lstStyle/>
          <a:p>
            <a:fld id="{A4C39EA9-5BA9-4AD4-9FE8-FD41D64AE734}" type="slidenum">
              <a:rPr lang="en-US" smtClean="0"/>
              <a:t>17</a:t>
            </a:fld>
            <a:endParaRPr lang="en-US"/>
          </a:p>
        </p:txBody>
      </p:sp>
    </p:spTree>
    <p:extLst>
      <p:ext uri="{BB962C8B-B14F-4D97-AF65-F5344CB8AC3E}">
        <p14:creationId xmlns:p14="http://schemas.microsoft.com/office/powerpoint/2010/main" val="23463669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Relativity Problem 7: Social Roles</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lnSpcReduction="10000"/>
          </a:bodyPr>
          <a:lstStyle/>
          <a:p>
            <a:pPr marL="0" indent="0">
              <a:buNone/>
            </a:pPr>
            <a:r>
              <a:rPr lang="en-GB" dirty="0" smtClean="0"/>
              <a:t>Aristotle talks a lot about role-dependent virtues, giving examples of statespersons, doctors, craftsmen, etc. Some virtues are exclusively dependent on certain social roles and resources (such as magnificence in giving). Lack of magnificence in a poor person is not a vice</a:t>
            </a:r>
          </a:p>
          <a:p>
            <a:pPr marL="0" indent="0">
              <a:buNone/>
            </a:pPr>
            <a:r>
              <a:rPr lang="en-GB" dirty="0" smtClean="0"/>
              <a:t>Examples: An academic who goes into politics will have a greater warrant for ‘</a:t>
            </a:r>
            <a:r>
              <a:rPr lang="en-GB" dirty="0" err="1" smtClean="0"/>
              <a:t>boosterism</a:t>
            </a:r>
            <a:r>
              <a:rPr lang="en-GB" dirty="0" smtClean="0"/>
              <a:t>’ than she had at academic conferences</a:t>
            </a:r>
          </a:p>
          <a:p>
            <a:pPr marL="0" indent="0">
              <a:buNone/>
            </a:pPr>
            <a:r>
              <a:rPr lang="en-GB" dirty="0" smtClean="0"/>
              <a:t>Even within academia, there may be different criteria for IH in different disciplines, e.g. what counts as IH at a philosophy conference may be seen as arrogance at a psychology conference</a:t>
            </a:r>
          </a:p>
          <a:p>
            <a:pPr marL="0" indent="0">
              <a:buNone/>
            </a:pPr>
            <a:r>
              <a:rPr lang="en-GB" dirty="0" smtClean="0"/>
              <a:t>Solution: An appraisal of the social context is crucial for the correct identification of IH </a:t>
            </a:r>
          </a:p>
          <a:p>
            <a:pPr marL="0" indent="0">
              <a:buNone/>
            </a:pPr>
            <a:endParaRPr lang="en-GB" dirty="0"/>
          </a:p>
        </p:txBody>
      </p:sp>
      <p:sp>
        <p:nvSpPr>
          <p:cNvPr id="4" name="Slide Number Placeholder 3"/>
          <p:cNvSpPr>
            <a:spLocks noGrp="1"/>
          </p:cNvSpPr>
          <p:nvPr>
            <p:ph type="sldNum" sz="quarter" idx="12"/>
          </p:nvPr>
        </p:nvSpPr>
        <p:spPr/>
        <p:txBody>
          <a:bodyPr/>
          <a:lstStyle/>
          <a:p>
            <a:fld id="{A4C39EA9-5BA9-4AD4-9FE8-FD41D64AE734}" type="slidenum">
              <a:rPr lang="en-US" smtClean="0"/>
              <a:t>18</a:t>
            </a:fld>
            <a:endParaRPr lang="en-US"/>
          </a:p>
        </p:txBody>
      </p:sp>
    </p:spTree>
    <p:extLst>
      <p:ext uri="{BB962C8B-B14F-4D97-AF65-F5344CB8AC3E}">
        <p14:creationId xmlns:p14="http://schemas.microsoft.com/office/powerpoint/2010/main" val="16982163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Relativity Problem 8: Cultural Variance</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lnSpcReduction="10000"/>
          </a:bodyPr>
          <a:lstStyle/>
          <a:p>
            <a:pPr marL="0" indent="0">
              <a:buNone/>
            </a:pPr>
            <a:r>
              <a:rPr lang="en-GB" dirty="0" smtClean="0"/>
              <a:t>Aristotle was keenly aware in the </a:t>
            </a:r>
            <a:r>
              <a:rPr lang="en-GB" i="1" dirty="0" smtClean="0"/>
              <a:t>Politics</a:t>
            </a:r>
            <a:r>
              <a:rPr lang="en-GB" dirty="0" smtClean="0"/>
              <a:t> of such variance regarding political/civic virtues, e.g. justice as a civic virtue being relative to ‘constitutions’. However, fairly naïve universalism about moral/characterological virtues in the </a:t>
            </a:r>
            <a:r>
              <a:rPr lang="en-GB" i="1" dirty="0" smtClean="0"/>
              <a:t>NE</a:t>
            </a:r>
            <a:r>
              <a:rPr lang="en-GB" dirty="0" smtClean="0"/>
              <a:t>: In our travels we see how similar human beings are (morally): Aristotle, 1985, p. </a:t>
            </a:r>
            <a:r>
              <a:rPr lang="en-GB" dirty="0"/>
              <a:t>208 [</a:t>
            </a:r>
            <a:r>
              <a:rPr lang="en-GB" dirty="0" smtClean="0"/>
              <a:t>1155a20-22]). He simply had no interest in or knowledge of remote cultures…</a:t>
            </a:r>
          </a:p>
          <a:p>
            <a:pPr marL="0" indent="0">
              <a:buNone/>
            </a:pPr>
            <a:r>
              <a:rPr lang="en-GB" dirty="0" smtClean="0"/>
              <a:t>Given what we know today, e.g. about the difference between ‘independent’ and ‘interdependent’ cultures (Markus &amp; </a:t>
            </a:r>
            <a:r>
              <a:rPr lang="en-GB" dirty="0" err="1" smtClean="0"/>
              <a:t>Kitayama</a:t>
            </a:r>
            <a:r>
              <a:rPr lang="en-GB" dirty="0" smtClean="0"/>
              <a:t>, 1991), we need to assess IH differently in, say, Japan and USA (Grossmann et al., 2020)</a:t>
            </a:r>
          </a:p>
          <a:p>
            <a:pPr marL="0" indent="0">
              <a:buNone/>
            </a:pPr>
            <a:r>
              <a:rPr lang="en-GB" dirty="0" smtClean="0"/>
              <a:t>Solution: We need a </a:t>
            </a:r>
            <a:r>
              <a:rPr lang="en-GB" dirty="0" err="1" smtClean="0"/>
              <a:t>multiculturally</a:t>
            </a:r>
            <a:r>
              <a:rPr lang="en-GB" dirty="0" smtClean="0"/>
              <a:t> sensitive account of IH!</a:t>
            </a:r>
            <a:endParaRPr lang="en-GB" dirty="0"/>
          </a:p>
        </p:txBody>
      </p:sp>
      <p:sp>
        <p:nvSpPr>
          <p:cNvPr id="4" name="Slide Number Placeholder 3"/>
          <p:cNvSpPr>
            <a:spLocks noGrp="1"/>
          </p:cNvSpPr>
          <p:nvPr>
            <p:ph type="sldNum" sz="quarter" idx="12"/>
          </p:nvPr>
        </p:nvSpPr>
        <p:spPr/>
        <p:txBody>
          <a:bodyPr/>
          <a:lstStyle/>
          <a:p>
            <a:fld id="{A4C39EA9-5BA9-4AD4-9FE8-FD41D64AE734}" type="slidenum">
              <a:rPr lang="en-US" smtClean="0"/>
              <a:t>19</a:t>
            </a:fld>
            <a:endParaRPr lang="en-US"/>
          </a:p>
        </p:txBody>
      </p:sp>
    </p:spTree>
    <p:extLst>
      <p:ext uri="{BB962C8B-B14F-4D97-AF65-F5344CB8AC3E}">
        <p14:creationId xmlns:p14="http://schemas.microsoft.com/office/powerpoint/2010/main" val="3357057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197977"/>
            <a:ext cx="10515600" cy="1325563"/>
          </a:xfrm>
        </p:spPr>
        <p:style>
          <a:lnRef idx="2">
            <a:schemeClr val="dk1"/>
          </a:lnRef>
          <a:fillRef idx="1">
            <a:schemeClr val="lt1"/>
          </a:fillRef>
          <a:effectRef idx="0">
            <a:schemeClr val="dk1"/>
          </a:effectRef>
          <a:fontRef idx="minor">
            <a:schemeClr val="dk1"/>
          </a:fontRef>
        </p:style>
        <p:txBody>
          <a:bodyPr/>
          <a:lstStyle/>
          <a:p>
            <a:r>
              <a:rPr lang="en-GB" dirty="0" smtClean="0"/>
              <a:t>Intellectual versus Moral Virtue I</a:t>
            </a:r>
            <a:endParaRPr lang="en-GB" dirty="0"/>
          </a:p>
        </p:txBody>
      </p:sp>
      <p:sp>
        <p:nvSpPr>
          <p:cNvPr id="6" name="Content Placeholder 5"/>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a:bodyPr>
          <a:lstStyle/>
          <a:p>
            <a:pPr marL="0" indent="0">
              <a:buNone/>
            </a:pPr>
            <a:r>
              <a:rPr lang="en-GB" dirty="0" smtClean="0"/>
              <a:t>There are mountains of literature on intellectual humility (IH) understood (implicitly or explicitly) as an </a:t>
            </a:r>
            <a:r>
              <a:rPr lang="en-GB" i="1" dirty="0" smtClean="0"/>
              <a:t>intellectual/epistemic virtue </a:t>
            </a:r>
            <a:r>
              <a:rPr lang="en-GB" dirty="0" smtClean="0"/>
              <a:t>(I use these two synonymously) – although no shared understanding of its conceptual contours (Ballantyne, 2023)</a:t>
            </a:r>
          </a:p>
          <a:p>
            <a:pPr marL="0" indent="0">
              <a:buNone/>
            </a:pPr>
            <a:r>
              <a:rPr lang="en-GB" dirty="0" smtClean="0"/>
              <a:t>Do not pretend to have much to add this mountain, esp. when considering the comprehensive critical surveys by Ballantyne (2023) and Porter et al. (2022)</a:t>
            </a:r>
          </a:p>
          <a:p>
            <a:pPr marL="0" indent="0">
              <a:buNone/>
            </a:pPr>
            <a:r>
              <a:rPr lang="en-GB" dirty="0" smtClean="0"/>
              <a:t>I will follow those who see intellectual humility as a subdomain of the virtue of general humility – even if it means ‘piggybacking’ on discourses about the latter (Ballantyne, 2023, p. 202) – and, more specifically, I will in what follows understand intellectual humility, like general humility, as a </a:t>
            </a:r>
            <a:r>
              <a:rPr lang="en-GB" i="1" dirty="0" smtClean="0"/>
              <a:t>moral virtue </a:t>
            </a:r>
            <a:endParaRPr lang="en-GB" dirty="0"/>
          </a:p>
        </p:txBody>
      </p:sp>
      <p:sp>
        <p:nvSpPr>
          <p:cNvPr id="4" name="Slide Number Placeholder 3"/>
          <p:cNvSpPr>
            <a:spLocks noGrp="1"/>
          </p:cNvSpPr>
          <p:nvPr>
            <p:ph type="sldNum" sz="quarter" idx="12"/>
          </p:nvPr>
        </p:nvSpPr>
        <p:spPr/>
        <p:txBody>
          <a:bodyPr/>
          <a:lstStyle/>
          <a:p>
            <a:fld id="{A4C39EA9-5BA9-4AD4-9FE8-FD41D64AE734}" type="slidenum">
              <a:rPr lang="en-US" smtClean="0"/>
              <a:t>2</a:t>
            </a:fld>
            <a:endParaRPr lang="en-US"/>
          </a:p>
        </p:txBody>
      </p:sp>
    </p:spTree>
    <p:extLst>
      <p:ext uri="{BB962C8B-B14F-4D97-AF65-F5344CB8AC3E}">
        <p14:creationId xmlns:p14="http://schemas.microsoft.com/office/powerpoint/2010/main" val="3994008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Practical Problem 9: Educating the Moral Virtue of IH</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20000"/>
          </a:bodyPr>
          <a:lstStyle/>
          <a:p>
            <a:pPr marL="0" indent="0">
              <a:buNone/>
            </a:pPr>
            <a:r>
              <a:rPr lang="en-GB" dirty="0" smtClean="0"/>
              <a:t>Not a discrete problem, but an implication of Problems 3-8.</a:t>
            </a:r>
          </a:p>
          <a:p>
            <a:pPr marL="0" indent="0">
              <a:buNone/>
            </a:pPr>
            <a:r>
              <a:rPr lang="en-GB" dirty="0" smtClean="0"/>
              <a:t>A boxing instructor does not ‘impose the same way of fighting on everyone’ (Aristotle, 1985, p. 295 [1180b9-11])</a:t>
            </a:r>
          </a:p>
          <a:p>
            <a:pPr marL="0" indent="0">
              <a:buNone/>
            </a:pPr>
            <a:r>
              <a:rPr lang="en-GB" dirty="0" smtClean="0"/>
              <a:t>Without the recourse to paradigmatic cases and widely acknowledged moral exemplars, the original baseline is not clear enough (Problem 3)</a:t>
            </a:r>
          </a:p>
          <a:p>
            <a:pPr marL="0" indent="0">
              <a:buNone/>
            </a:pPr>
            <a:r>
              <a:rPr lang="en-GB" dirty="0" smtClean="0"/>
              <a:t>Without knowing where the mean of the virtue lies in general, we cannot apply the straitening-bent-wood principle (Problem 4)</a:t>
            </a:r>
          </a:p>
          <a:p>
            <a:pPr marL="0" indent="0">
              <a:buNone/>
            </a:pPr>
            <a:r>
              <a:rPr lang="en-GB" dirty="0" smtClean="0"/>
              <a:t>Without knowing about the individualised variables (Problems 5-8), we cannot educate the individual student well in IH</a:t>
            </a:r>
          </a:p>
          <a:p>
            <a:pPr marL="0" indent="0">
              <a:buNone/>
            </a:pPr>
            <a:r>
              <a:rPr lang="en-GB" dirty="0" smtClean="0"/>
              <a:t>Solution: Problems 5-8 are much the same as for other virtues in </a:t>
            </a:r>
            <a:r>
              <a:rPr lang="en-GB" dirty="0" err="1" smtClean="0"/>
              <a:t>ch.ed</a:t>
            </a:r>
            <a:r>
              <a:rPr lang="en-GB" dirty="0" smtClean="0"/>
              <a:t>., but Problems 3 and 4 make this task even harder. We need a great amount of empirical/psychological research and measurements of numerous variables</a:t>
            </a:r>
            <a:endParaRPr lang="en-GB" dirty="0"/>
          </a:p>
        </p:txBody>
      </p:sp>
      <p:sp>
        <p:nvSpPr>
          <p:cNvPr id="4" name="Slide Number Placeholder 3"/>
          <p:cNvSpPr>
            <a:spLocks noGrp="1"/>
          </p:cNvSpPr>
          <p:nvPr>
            <p:ph type="sldNum" sz="quarter" idx="12"/>
          </p:nvPr>
        </p:nvSpPr>
        <p:spPr/>
        <p:txBody>
          <a:bodyPr/>
          <a:lstStyle/>
          <a:p>
            <a:fld id="{A4C39EA9-5BA9-4AD4-9FE8-FD41D64AE734}" type="slidenum">
              <a:rPr lang="en-US" smtClean="0"/>
              <a:t>20</a:t>
            </a:fld>
            <a:endParaRPr lang="en-US"/>
          </a:p>
        </p:txBody>
      </p:sp>
    </p:spTree>
    <p:extLst>
      <p:ext uri="{BB962C8B-B14F-4D97-AF65-F5344CB8AC3E}">
        <p14:creationId xmlns:p14="http://schemas.microsoft.com/office/powerpoint/2010/main" val="23038219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Practical Problem 10: Measuring IH as a Moral Virtue</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85000" lnSpcReduction="10000"/>
          </a:bodyPr>
          <a:lstStyle/>
          <a:p>
            <a:pPr marL="0" indent="0">
              <a:buNone/>
            </a:pPr>
            <a:r>
              <a:rPr lang="en-GB" dirty="0" smtClean="0"/>
              <a:t>A lot has been written about measurements of IH, but mostly when understood as an intellectual virtue (Porter et al., 2022)</a:t>
            </a:r>
          </a:p>
          <a:p>
            <a:pPr marL="0" indent="0">
              <a:buNone/>
            </a:pPr>
            <a:r>
              <a:rPr lang="en-GB" dirty="0" smtClean="0"/>
              <a:t>If we want to understand IH as a moral virtue (also), other general considerations apply of how to measure multi-componential psycho-moral constructs (Wright et al., 2021; </a:t>
            </a:r>
            <a:r>
              <a:rPr lang="en-GB" dirty="0" err="1" smtClean="0"/>
              <a:t>Kristjánsson</a:t>
            </a:r>
            <a:r>
              <a:rPr lang="en-GB" dirty="0" smtClean="0"/>
              <a:t> &amp; </a:t>
            </a:r>
            <a:r>
              <a:rPr lang="en-GB" dirty="0" err="1" smtClean="0"/>
              <a:t>Fowers</a:t>
            </a:r>
            <a:r>
              <a:rPr lang="en-GB" dirty="0" smtClean="0"/>
              <a:t>, 2024; </a:t>
            </a:r>
            <a:r>
              <a:rPr lang="en-GB" dirty="0" err="1" smtClean="0"/>
              <a:t>Fowers</a:t>
            </a:r>
            <a:r>
              <a:rPr lang="en-GB" dirty="0" smtClean="0"/>
              <a:t> et al., 2024)</a:t>
            </a:r>
          </a:p>
          <a:p>
            <a:pPr marL="0" indent="0">
              <a:buNone/>
            </a:pPr>
            <a:r>
              <a:rPr lang="en-GB" dirty="0" smtClean="0"/>
              <a:t>Most important tasks: Explore the relationship between flourishing and IH, and between </a:t>
            </a:r>
            <a:r>
              <a:rPr lang="en-GB" i="1" dirty="0" err="1" smtClean="0"/>
              <a:t>phronesis</a:t>
            </a:r>
            <a:r>
              <a:rPr lang="en-GB" i="1" dirty="0" smtClean="0"/>
              <a:t> </a:t>
            </a:r>
            <a:r>
              <a:rPr lang="en-GB" dirty="0" smtClean="0"/>
              <a:t>and IH, because flourishing and </a:t>
            </a:r>
            <a:r>
              <a:rPr lang="en-GB" i="1" dirty="0" err="1" smtClean="0"/>
              <a:t>phronesis</a:t>
            </a:r>
            <a:r>
              <a:rPr lang="en-GB" dirty="0" smtClean="0"/>
              <a:t> are the key constructs in neo-Aristotelian virtue ethics/</a:t>
            </a:r>
            <a:r>
              <a:rPr lang="en-GB" dirty="0" err="1" smtClean="0"/>
              <a:t>ch.ed</a:t>
            </a:r>
            <a:r>
              <a:rPr lang="en-GB" dirty="0" smtClean="0"/>
              <a:t>.</a:t>
            </a:r>
          </a:p>
          <a:p>
            <a:pPr marL="0" indent="0">
              <a:buNone/>
            </a:pPr>
            <a:r>
              <a:rPr lang="en-GB" dirty="0" smtClean="0"/>
              <a:t>Extensive theoretical discourse and empirical studies about IH and general wisdom already (Grossmann et al., 2020), but very little so far about </a:t>
            </a:r>
            <a:r>
              <a:rPr lang="en-GB" i="1" dirty="0" err="1" smtClean="0"/>
              <a:t>phronesis</a:t>
            </a:r>
            <a:r>
              <a:rPr lang="en-GB" dirty="0" smtClean="0"/>
              <a:t> and IH, or flourishing (e.g. as understood in </a:t>
            </a:r>
            <a:r>
              <a:rPr lang="en-GB" dirty="0" err="1" smtClean="0"/>
              <a:t>VanderWeele’s</a:t>
            </a:r>
            <a:r>
              <a:rPr lang="en-GB" dirty="0" smtClean="0"/>
              <a:t> 2017 much-used model) and IH</a:t>
            </a:r>
          </a:p>
          <a:p>
            <a:pPr marL="0" indent="0">
              <a:buNone/>
            </a:pPr>
            <a:r>
              <a:rPr lang="en-GB" dirty="0" smtClean="0"/>
              <a:t>(A </a:t>
            </a:r>
            <a:r>
              <a:rPr lang="en-GB" smtClean="0"/>
              <a:t>final note about modesty…)</a:t>
            </a:r>
            <a:endParaRPr lang="en-GB" dirty="0" smtClean="0"/>
          </a:p>
        </p:txBody>
      </p:sp>
      <p:sp>
        <p:nvSpPr>
          <p:cNvPr id="4" name="Slide Number Placeholder 3"/>
          <p:cNvSpPr>
            <a:spLocks noGrp="1"/>
          </p:cNvSpPr>
          <p:nvPr>
            <p:ph type="sldNum" sz="quarter" idx="12"/>
          </p:nvPr>
        </p:nvSpPr>
        <p:spPr/>
        <p:txBody>
          <a:bodyPr/>
          <a:lstStyle/>
          <a:p>
            <a:fld id="{A4C39EA9-5BA9-4AD4-9FE8-FD41D64AE734}" type="slidenum">
              <a:rPr lang="en-US" smtClean="0"/>
              <a:t>21</a:t>
            </a:fld>
            <a:endParaRPr lang="en-US"/>
          </a:p>
        </p:txBody>
      </p:sp>
    </p:spTree>
    <p:extLst>
      <p:ext uri="{BB962C8B-B14F-4D97-AF65-F5344CB8AC3E}">
        <p14:creationId xmlns:p14="http://schemas.microsoft.com/office/powerpoint/2010/main" val="741879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References</a:t>
            </a:r>
            <a:endParaRPr lang="en-GB" dirty="0"/>
          </a:p>
        </p:txBody>
      </p:sp>
      <p:sp>
        <p:nvSpPr>
          <p:cNvPr id="3" name="Content Placeholder 2"/>
          <p:cNvSpPr>
            <a:spLocks noGrp="1"/>
          </p:cNvSpPr>
          <p:nvPr>
            <p:ph idx="1"/>
          </p:nvPr>
        </p:nvSpPr>
        <p:spPr>
          <a:xfrm>
            <a:off x="838200" y="1933780"/>
            <a:ext cx="10832690" cy="4545678"/>
          </a:xfrm>
        </p:spPr>
        <p:style>
          <a:lnRef idx="2">
            <a:schemeClr val="dk1"/>
          </a:lnRef>
          <a:fillRef idx="1">
            <a:schemeClr val="lt1"/>
          </a:fillRef>
          <a:effectRef idx="0">
            <a:schemeClr val="dk1"/>
          </a:effectRef>
          <a:fontRef idx="minor">
            <a:schemeClr val="dk1"/>
          </a:fontRef>
        </p:style>
        <p:txBody>
          <a:bodyPr>
            <a:normAutofit fontScale="55000" lnSpcReduction="20000"/>
          </a:bodyPr>
          <a:lstStyle/>
          <a:p>
            <a:pPr marL="0" indent="0">
              <a:buNone/>
            </a:pPr>
            <a:r>
              <a:rPr lang="en-GB" dirty="0" smtClean="0"/>
              <a:t>Aristotle </a:t>
            </a:r>
            <a:r>
              <a:rPr lang="en-GB" dirty="0"/>
              <a:t>(1985). </a:t>
            </a:r>
            <a:r>
              <a:rPr lang="en-GB" i="1" dirty="0"/>
              <a:t>Nicomachean ethics</a:t>
            </a:r>
            <a:r>
              <a:rPr lang="en-GB" dirty="0"/>
              <a:t>, trans. T. Irwin. Hackett Publishing.</a:t>
            </a:r>
          </a:p>
          <a:p>
            <a:pPr marL="0" indent="0">
              <a:buNone/>
            </a:pPr>
            <a:r>
              <a:rPr lang="en-GB" dirty="0"/>
              <a:t>Ballantyne, N. (2023). Recent work on intellectual humility: A philosopher’s perspective. </a:t>
            </a:r>
            <a:r>
              <a:rPr lang="en-GB" i="1" dirty="0"/>
              <a:t>Journal of Positive Psychology, 18</a:t>
            </a:r>
            <a:r>
              <a:rPr lang="en-GB" dirty="0"/>
              <a:t>(2), </a:t>
            </a:r>
            <a:r>
              <a:rPr lang="en-GB" dirty="0" smtClean="0"/>
              <a:t>200-220.</a:t>
            </a:r>
          </a:p>
          <a:p>
            <a:pPr marL="0" indent="0">
              <a:buNone/>
            </a:pPr>
            <a:r>
              <a:rPr lang="en-GB" dirty="0" smtClean="0"/>
              <a:t>Ben-Ze’ev</a:t>
            </a:r>
            <a:r>
              <a:rPr lang="en-GB" dirty="0"/>
              <a:t>, A. (1993). The virtue of modesty. </a:t>
            </a:r>
            <a:r>
              <a:rPr lang="en-GB" i="1" dirty="0"/>
              <a:t>American Philosophical Quarterly</a:t>
            </a:r>
            <a:r>
              <a:rPr lang="en-GB" dirty="0"/>
              <a:t>, </a:t>
            </a:r>
            <a:r>
              <a:rPr lang="en-GB" i="1" dirty="0"/>
              <a:t>30</a:t>
            </a:r>
            <a:r>
              <a:rPr lang="en-GB" dirty="0"/>
              <a:t>(3), 235–246.</a:t>
            </a:r>
          </a:p>
          <a:p>
            <a:pPr marL="0" indent="0">
              <a:buNone/>
            </a:pPr>
            <a:r>
              <a:rPr lang="en-GB" dirty="0"/>
              <a:t>Carr, D. (2014). The human and educational significance of honesty as an epistemic and moral virtue. </a:t>
            </a:r>
            <a:r>
              <a:rPr lang="en-GB" i="1" dirty="0"/>
              <a:t>Educational Theory, 64</a:t>
            </a:r>
            <a:r>
              <a:rPr lang="en-GB" dirty="0"/>
              <a:t>(1), 1-15.</a:t>
            </a:r>
          </a:p>
          <a:p>
            <a:pPr marL="0" indent="0">
              <a:buNone/>
            </a:pPr>
            <a:r>
              <a:rPr lang="en-GB" dirty="0" err="1"/>
              <a:t>Curzer</a:t>
            </a:r>
            <a:r>
              <a:rPr lang="en-GB" dirty="0"/>
              <a:t>, H. J. (1996). A </a:t>
            </a:r>
            <a:r>
              <a:rPr lang="en-GB" dirty="0" err="1"/>
              <a:t>defense</a:t>
            </a:r>
            <a:r>
              <a:rPr lang="en-GB" dirty="0"/>
              <a:t> of Aristotle’s doctrine that virtue is a mean. </a:t>
            </a:r>
            <a:r>
              <a:rPr lang="en-GB" i="1" dirty="0"/>
              <a:t>Ancient Philosophy, 16</a:t>
            </a:r>
            <a:r>
              <a:rPr lang="en-GB" dirty="0"/>
              <a:t>(1), 129-138.</a:t>
            </a:r>
          </a:p>
          <a:p>
            <a:pPr marL="0" indent="0">
              <a:buNone/>
            </a:pPr>
            <a:r>
              <a:rPr lang="en-GB" dirty="0" err="1"/>
              <a:t>Curzer</a:t>
            </a:r>
            <a:r>
              <a:rPr lang="en-GB" dirty="0"/>
              <a:t>, H. J. (2023). </a:t>
            </a:r>
            <a:r>
              <a:rPr lang="en-GB" i="1" dirty="0"/>
              <a:t>Virtue ethics for the real world: Improving character without idealization.</a:t>
            </a:r>
            <a:r>
              <a:rPr lang="en-GB" dirty="0"/>
              <a:t> Routledge.</a:t>
            </a:r>
          </a:p>
          <a:p>
            <a:pPr marL="0" indent="0">
              <a:buNone/>
            </a:pPr>
            <a:r>
              <a:rPr lang="en-GB" dirty="0"/>
              <a:t>Dineen, K. (2019). Kant, emotion and autism: Towards an inclusive approach to character education. </a:t>
            </a:r>
            <a:r>
              <a:rPr lang="en-GB" i="1" dirty="0"/>
              <a:t>Ethics and Education, 14</a:t>
            </a:r>
            <a:r>
              <a:rPr lang="en-GB" dirty="0"/>
              <a:t>(1), 1-14.</a:t>
            </a:r>
          </a:p>
          <a:p>
            <a:pPr marL="0" indent="0">
              <a:buNone/>
            </a:pPr>
            <a:r>
              <a:rPr lang="en-GB" dirty="0" err="1"/>
              <a:t>Fowers</a:t>
            </a:r>
            <a:r>
              <a:rPr lang="en-GB" dirty="0"/>
              <a:t>, B. J., </a:t>
            </a:r>
            <a:r>
              <a:rPr lang="en-GB" dirty="0" err="1"/>
              <a:t>Cokelet</a:t>
            </a:r>
            <a:r>
              <a:rPr lang="en-GB" dirty="0"/>
              <a:t>, B., &amp; </a:t>
            </a:r>
            <a:r>
              <a:rPr lang="en-GB" dirty="0" err="1"/>
              <a:t>Leonhardt</a:t>
            </a:r>
            <a:r>
              <a:rPr lang="en-GB" dirty="0"/>
              <a:t>, N. D. (2024). </a:t>
            </a:r>
            <a:r>
              <a:rPr lang="en-GB" i="1" dirty="0"/>
              <a:t>The science of virtue: A framework for research</a:t>
            </a:r>
            <a:r>
              <a:rPr lang="en-GB" dirty="0"/>
              <a:t>. Cambridge University Press.</a:t>
            </a:r>
          </a:p>
          <a:p>
            <a:pPr marL="0" indent="0">
              <a:buNone/>
            </a:pPr>
            <a:r>
              <a:rPr lang="en-US" dirty="0"/>
              <a:t>Grant, A. M., &amp; Schwartz, B. (2011). Too much of a good thing: The challenge and opportunity of the inverted U. </a:t>
            </a:r>
            <a:r>
              <a:rPr lang="en-US" i="1" dirty="0"/>
              <a:t>Perspectives on Psychological Science, 6</a:t>
            </a:r>
            <a:r>
              <a:rPr lang="en-US" dirty="0"/>
              <a:t>(1), </a:t>
            </a:r>
            <a:r>
              <a:rPr lang="en-US" dirty="0" smtClean="0"/>
              <a:t>61-76.</a:t>
            </a:r>
            <a:endParaRPr lang="en-GB" dirty="0"/>
          </a:p>
          <a:p>
            <a:pPr marL="0" indent="0">
              <a:buNone/>
            </a:pPr>
            <a:r>
              <a:rPr lang="en-GB" dirty="0" smtClean="0"/>
              <a:t>Gregg</a:t>
            </a:r>
            <a:r>
              <a:rPr lang="en-GB" dirty="0"/>
              <a:t>, A. P., &amp; </a:t>
            </a:r>
            <a:r>
              <a:rPr lang="en-GB" dirty="0" err="1"/>
              <a:t>Mahadevan</a:t>
            </a:r>
            <a:r>
              <a:rPr lang="en-GB" dirty="0"/>
              <a:t>, N. (2014). Intellectual arrogance and intellectual humility: An evolutionary epistemological account. </a:t>
            </a:r>
            <a:r>
              <a:rPr lang="en-GB" i="1" dirty="0"/>
              <a:t>Journal of Psychology and Theology, 42</a:t>
            </a:r>
            <a:r>
              <a:rPr lang="en-GB" dirty="0"/>
              <a:t>(1), 7-18.</a:t>
            </a:r>
          </a:p>
          <a:p>
            <a:pPr marL="0" indent="0">
              <a:buNone/>
            </a:pPr>
            <a:r>
              <a:rPr lang="en-GB" dirty="0"/>
              <a:t>Grossmann, I., </a:t>
            </a:r>
            <a:r>
              <a:rPr lang="en-GB" dirty="0" err="1"/>
              <a:t>Weststrate</a:t>
            </a:r>
            <a:r>
              <a:rPr lang="en-GB" dirty="0"/>
              <a:t>, N. M., </a:t>
            </a:r>
            <a:r>
              <a:rPr lang="en-GB" dirty="0" err="1"/>
              <a:t>Ardelt</a:t>
            </a:r>
            <a:r>
              <a:rPr lang="en-GB" dirty="0"/>
              <a:t>, M., </a:t>
            </a:r>
            <a:r>
              <a:rPr lang="en-GB" dirty="0" err="1"/>
              <a:t>Brienza</a:t>
            </a:r>
            <a:r>
              <a:rPr lang="en-GB" dirty="0"/>
              <a:t>, J. P., Dong, M., Ferrari, M., Fournier, M. A., Hu, C. S., </a:t>
            </a:r>
            <a:r>
              <a:rPr lang="en-GB" dirty="0" err="1"/>
              <a:t>Nusbaum</a:t>
            </a:r>
            <a:r>
              <a:rPr lang="en-GB" dirty="0"/>
              <a:t>, H. C., &amp; </a:t>
            </a:r>
            <a:r>
              <a:rPr lang="en-GB" dirty="0" err="1"/>
              <a:t>Vervaeke</a:t>
            </a:r>
            <a:r>
              <a:rPr lang="en-GB" dirty="0"/>
              <a:t>, J. (2020). The science of wisdom in a polarized world: Knowns and unknowns. </a:t>
            </a:r>
            <a:r>
              <a:rPr lang="en-GB" i="1" dirty="0"/>
              <a:t>Psychological Inquiry, 31</a:t>
            </a:r>
            <a:r>
              <a:rPr lang="en-GB" dirty="0"/>
              <a:t>(2), 103-133.</a:t>
            </a:r>
          </a:p>
          <a:p>
            <a:pPr marL="0" indent="0">
              <a:buNone/>
            </a:pPr>
            <a:r>
              <a:rPr lang="en-GB" dirty="0" err="1"/>
              <a:t>Hursthouse</a:t>
            </a:r>
            <a:r>
              <a:rPr lang="en-GB" dirty="0"/>
              <a:t>, R. (1980-81). A false doctrine of the mean. </a:t>
            </a:r>
            <a:r>
              <a:rPr lang="en-GB" i="1" dirty="0"/>
              <a:t>Proceedings of the Aristotelian Society, 81</a:t>
            </a:r>
            <a:r>
              <a:rPr lang="en-GB" dirty="0"/>
              <a:t>(1), 57-72.</a:t>
            </a:r>
          </a:p>
          <a:p>
            <a:pPr marL="0" indent="0">
              <a:buNone/>
            </a:pPr>
            <a:r>
              <a:rPr lang="en-GB" dirty="0" err="1"/>
              <a:t>Kristjánsson</a:t>
            </a:r>
            <a:r>
              <a:rPr lang="en-GB" dirty="0"/>
              <a:t>, K., &amp; </a:t>
            </a:r>
            <a:r>
              <a:rPr lang="en-GB" dirty="0" err="1"/>
              <a:t>Fowers</a:t>
            </a:r>
            <a:r>
              <a:rPr lang="en-GB" dirty="0"/>
              <a:t>, B. J. (2024). </a:t>
            </a:r>
            <a:r>
              <a:rPr lang="en-GB" i="1" dirty="0" err="1"/>
              <a:t>Phronesis</a:t>
            </a:r>
            <a:r>
              <a:rPr lang="en-GB" i="1" dirty="0"/>
              <a:t>: Retrieving practical wisdom in psychology, philosophy, and education.</a:t>
            </a:r>
            <a:r>
              <a:rPr lang="en-GB" dirty="0"/>
              <a:t> Oxford University Press.</a:t>
            </a:r>
          </a:p>
          <a:p>
            <a:pPr marL="0" indent="0">
              <a:buNone/>
            </a:pPr>
            <a:endParaRPr lang="en-GB" dirty="0"/>
          </a:p>
        </p:txBody>
      </p:sp>
      <p:sp>
        <p:nvSpPr>
          <p:cNvPr id="4" name="Slide Number Placeholder 3"/>
          <p:cNvSpPr>
            <a:spLocks noGrp="1"/>
          </p:cNvSpPr>
          <p:nvPr>
            <p:ph type="sldNum" sz="quarter" idx="12"/>
          </p:nvPr>
        </p:nvSpPr>
        <p:spPr/>
        <p:txBody>
          <a:bodyPr/>
          <a:lstStyle/>
          <a:p>
            <a:fld id="{A4C39EA9-5BA9-4AD4-9FE8-FD41D64AE734}" type="slidenum">
              <a:rPr lang="en-US" smtClean="0"/>
              <a:t>22</a:t>
            </a:fld>
            <a:endParaRPr lang="en-US"/>
          </a:p>
        </p:txBody>
      </p:sp>
    </p:spTree>
    <p:extLst>
      <p:ext uri="{BB962C8B-B14F-4D97-AF65-F5344CB8AC3E}">
        <p14:creationId xmlns:p14="http://schemas.microsoft.com/office/powerpoint/2010/main" val="34343477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77052" cy="1365352"/>
          </a:xfrm>
        </p:spPr>
        <p:style>
          <a:lnRef idx="2">
            <a:schemeClr val="dk1"/>
          </a:lnRef>
          <a:fillRef idx="1">
            <a:schemeClr val="lt1"/>
          </a:fillRef>
          <a:effectRef idx="0">
            <a:schemeClr val="dk1"/>
          </a:effectRef>
          <a:fontRef idx="minor">
            <a:schemeClr val="dk1"/>
          </a:fontRef>
        </p:style>
        <p:txBody>
          <a:bodyPr/>
          <a:lstStyle/>
          <a:p>
            <a:r>
              <a:rPr lang="en-GB" dirty="0" smtClean="0"/>
              <a:t>References - continued</a:t>
            </a:r>
            <a:endParaRPr lang="en-GB" dirty="0"/>
          </a:p>
        </p:txBody>
      </p:sp>
      <p:sp>
        <p:nvSpPr>
          <p:cNvPr id="3" name="Content Placeholder 2"/>
          <p:cNvSpPr>
            <a:spLocks noGrp="1"/>
          </p:cNvSpPr>
          <p:nvPr>
            <p:ph idx="1"/>
          </p:nvPr>
        </p:nvSpPr>
        <p:spPr>
          <a:xfrm>
            <a:off x="838200" y="1460498"/>
            <a:ext cx="10724535" cy="5028791"/>
          </a:xfrm>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en-GB" sz="1600" dirty="0" smtClean="0"/>
              <a:t>Markus</a:t>
            </a:r>
            <a:r>
              <a:rPr lang="en-GB" sz="1600" dirty="0"/>
              <a:t>, H. R., &amp; </a:t>
            </a:r>
            <a:r>
              <a:rPr lang="en-GB" sz="1600" dirty="0" err="1"/>
              <a:t>Kitayama</a:t>
            </a:r>
            <a:r>
              <a:rPr lang="en-GB" sz="1600" dirty="0"/>
              <a:t>, S. (1991). Culture and self: Implications for cognition, emotion, and motivation. </a:t>
            </a:r>
            <a:r>
              <a:rPr lang="en-GB" sz="1600" i="1" dirty="0"/>
              <a:t>Psychological Review, 98</a:t>
            </a:r>
            <a:r>
              <a:rPr lang="en-GB" sz="1600" dirty="0"/>
              <a:t>(2), 224-253.</a:t>
            </a:r>
          </a:p>
          <a:p>
            <a:pPr marL="0" indent="0">
              <a:buNone/>
            </a:pPr>
            <a:r>
              <a:rPr lang="en-GB" sz="1600" dirty="0"/>
              <a:t>Morgan, B., Gulliford, L., &amp; Carr, D. (2015). Educating gratitude: Some conceptual and moral misgivings. </a:t>
            </a:r>
            <a:r>
              <a:rPr lang="en-GB" sz="1600" i="1" dirty="0"/>
              <a:t>Journal of Moral Education, 44(</a:t>
            </a:r>
            <a:r>
              <a:rPr lang="en-GB" sz="1600" dirty="0"/>
              <a:t>1), 97-111.</a:t>
            </a:r>
          </a:p>
          <a:p>
            <a:pPr marL="0" indent="0">
              <a:buNone/>
            </a:pPr>
            <a:r>
              <a:rPr lang="en-GB" sz="1600" dirty="0"/>
              <a:t>Ng, V., &amp; Tay, L. (2020). Lost in translation: The construct representation of character virtues. </a:t>
            </a:r>
            <a:r>
              <a:rPr lang="en-GB" sz="1600" i="1" dirty="0"/>
              <a:t>Perspectives on Psychological Science, 15</a:t>
            </a:r>
            <a:r>
              <a:rPr lang="en-GB" sz="1600" dirty="0"/>
              <a:t>(2), 300-326</a:t>
            </a:r>
            <a:r>
              <a:rPr lang="en-GB" sz="1600" dirty="0" smtClean="0"/>
              <a:t>.</a:t>
            </a:r>
          </a:p>
          <a:p>
            <a:pPr marL="0" indent="0">
              <a:buNone/>
            </a:pPr>
            <a:r>
              <a:rPr lang="en-GB" sz="1600" dirty="0"/>
              <a:t>Nussbaum, M. C. (1988). </a:t>
            </a:r>
            <a:r>
              <a:rPr lang="en-GB" sz="1600" dirty="0" smtClean="0"/>
              <a:t>Non-relative </a:t>
            </a:r>
            <a:r>
              <a:rPr lang="en-GB" sz="1600" dirty="0"/>
              <a:t>v</a:t>
            </a:r>
            <a:r>
              <a:rPr lang="en-GB" sz="1600" dirty="0" smtClean="0"/>
              <a:t>irtues</a:t>
            </a:r>
            <a:r>
              <a:rPr lang="en-GB" sz="1600" dirty="0"/>
              <a:t>: An Aristotelian </a:t>
            </a:r>
            <a:r>
              <a:rPr lang="en-GB" sz="1600" dirty="0" smtClean="0"/>
              <a:t>approach</a:t>
            </a:r>
            <a:r>
              <a:rPr lang="en-GB" sz="1600" dirty="0"/>
              <a:t>. </a:t>
            </a:r>
            <a:r>
              <a:rPr lang="en-GB" sz="1600" i="1" dirty="0"/>
              <a:t>Midwest S</a:t>
            </a:r>
            <a:r>
              <a:rPr lang="en-GB" sz="1600" i="1" dirty="0" smtClean="0"/>
              <a:t>tudies </a:t>
            </a:r>
            <a:r>
              <a:rPr lang="en-GB" sz="1600" i="1" dirty="0"/>
              <a:t>in </a:t>
            </a:r>
            <a:r>
              <a:rPr lang="en-GB" sz="1600" i="1" dirty="0" smtClean="0"/>
              <a:t>Philosophy</a:t>
            </a:r>
            <a:r>
              <a:rPr lang="en-GB" sz="1600" dirty="0"/>
              <a:t>,</a:t>
            </a:r>
            <a:r>
              <a:rPr lang="en-GB" sz="1600" i="1" dirty="0"/>
              <a:t> 13</a:t>
            </a:r>
            <a:r>
              <a:rPr lang="en-GB" sz="1600" dirty="0"/>
              <a:t>(1), 32-53.</a:t>
            </a:r>
          </a:p>
          <a:p>
            <a:pPr marL="0" indent="0">
              <a:buNone/>
            </a:pPr>
            <a:r>
              <a:rPr lang="en-GB" sz="1600" dirty="0" err="1"/>
              <a:t>Nuyen</a:t>
            </a:r>
            <a:r>
              <a:rPr lang="en-GB" sz="1600" dirty="0"/>
              <a:t>, A. T. (1998). Just modesty. </a:t>
            </a:r>
            <a:r>
              <a:rPr lang="en-GB" sz="1600" i="1" dirty="0"/>
              <a:t>American Philosophical Quarterly</a:t>
            </a:r>
            <a:r>
              <a:rPr lang="en-GB" sz="1600" dirty="0"/>
              <a:t>, </a:t>
            </a:r>
            <a:r>
              <a:rPr lang="en-GB" sz="1600" i="1" dirty="0"/>
              <a:t>35</a:t>
            </a:r>
            <a:r>
              <a:rPr lang="en-GB" sz="1600" dirty="0"/>
              <a:t>(1), 101-109.</a:t>
            </a:r>
          </a:p>
          <a:p>
            <a:pPr marL="0" indent="0">
              <a:buNone/>
            </a:pPr>
            <a:r>
              <a:rPr lang="en-GB" sz="1600" dirty="0"/>
              <a:t>Porter, T., Baldwin, C. B., Warren, M. T., Murray, E. D., </a:t>
            </a:r>
            <a:r>
              <a:rPr lang="en-GB" sz="1600" dirty="0" err="1"/>
              <a:t>Bronk</a:t>
            </a:r>
            <a:r>
              <a:rPr lang="en-GB" sz="1600" dirty="0"/>
              <a:t>, K. C., </a:t>
            </a:r>
            <a:r>
              <a:rPr lang="en-GB" sz="1600" dirty="0" err="1"/>
              <a:t>Forgeard</a:t>
            </a:r>
            <a:r>
              <a:rPr lang="en-GB" sz="1600" dirty="0"/>
              <a:t>, M. J. C., Snow, N. E., &amp; </a:t>
            </a:r>
            <a:r>
              <a:rPr lang="en-GB" sz="1600" dirty="0" err="1"/>
              <a:t>Jayawickreme</a:t>
            </a:r>
            <a:r>
              <a:rPr lang="en-GB" sz="1600" dirty="0"/>
              <a:t>, E. (2022). Clarifying the content of intellectual humility: A systematic review and integrative framework. </a:t>
            </a:r>
            <a:r>
              <a:rPr lang="en-GB" sz="1600" i="1" dirty="0"/>
              <a:t>Journal of Personality Assessment, 104</a:t>
            </a:r>
            <a:r>
              <a:rPr lang="en-GB" sz="1600" dirty="0"/>
              <a:t>(5), 573-585.</a:t>
            </a:r>
          </a:p>
          <a:p>
            <a:pPr marL="0" indent="0">
              <a:buNone/>
            </a:pPr>
            <a:r>
              <a:rPr lang="en-GB" sz="1600" dirty="0"/>
              <a:t>Sinha, A. (2012). Modernizing the virtue of humility. </a:t>
            </a:r>
            <a:r>
              <a:rPr lang="en-GB" sz="1600" i="1" dirty="0"/>
              <a:t>Australasian Journal of Philosophy</a:t>
            </a:r>
            <a:r>
              <a:rPr lang="en-GB" sz="1600" dirty="0"/>
              <a:t>, </a:t>
            </a:r>
            <a:r>
              <a:rPr lang="en-GB" sz="1600" i="1" dirty="0"/>
              <a:t>90</a:t>
            </a:r>
            <a:r>
              <a:rPr lang="en-GB" sz="1600" dirty="0"/>
              <a:t>(2), 259–274.</a:t>
            </a:r>
          </a:p>
          <a:p>
            <a:pPr marL="0" indent="0">
              <a:buNone/>
            </a:pPr>
            <a:r>
              <a:rPr lang="en-GB" sz="1600" dirty="0" err="1" smtClean="0"/>
              <a:t>Tanesini</a:t>
            </a:r>
            <a:r>
              <a:rPr lang="en-GB" sz="1600" dirty="0"/>
              <a:t>, A. (2018). Intellectual humility as attitude. </a:t>
            </a:r>
            <a:r>
              <a:rPr lang="en-GB" sz="1600" i="1" dirty="0"/>
              <a:t>Philosophy and Phenomenological Research, 96</a:t>
            </a:r>
            <a:r>
              <a:rPr lang="en-GB" sz="1600" dirty="0"/>
              <a:t>(2), 399-420.</a:t>
            </a:r>
          </a:p>
          <a:p>
            <a:pPr marL="0" indent="0">
              <a:buNone/>
            </a:pPr>
            <a:r>
              <a:rPr lang="en-GB" sz="1600" dirty="0" err="1"/>
              <a:t>VanderWeele</a:t>
            </a:r>
            <a:r>
              <a:rPr lang="en-GB" sz="1600" dirty="0"/>
              <a:t>, T. J. (2017). On the promotion of human flourishing. </a:t>
            </a:r>
            <a:r>
              <a:rPr lang="en-GB" sz="1600" i="1" dirty="0"/>
              <a:t>Proceedings of the National Academy of Sciences, 114</a:t>
            </a:r>
            <a:r>
              <a:rPr lang="en-GB" sz="1600" dirty="0"/>
              <a:t>(31), 8148–8156.</a:t>
            </a:r>
          </a:p>
          <a:p>
            <a:pPr marL="0" indent="0">
              <a:buNone/>
            </a:pPr>
            <a:r>
              <a:rPr lang="en-GB" sz="1600" dirty="0"/>
              <a:t>Wright, J., Warren, M., &amp; Snow, N. (2021). </a:t>
            </a:r>
            <a:r>
              <a:rPr lang="en-GB" sz="1600" i="1" dirty="0"/>
              <a:t>Understanding virtue: Theory and measurement</a:t>
            </a:r>
            <a:r>
              <a:rPr lang="en-GB" sz="1600" dirty="0"/>
              <a:t>. Oxford University Press.</a:t>
            </a:r>
          </a:p>
          <a:p>
            <a:pPr marL="0" indent="0">
              <a:buNone/>
            </a:pPr>
            <a:r>
              <a:rPr lang="en-GB" sz="1600" dirty="0" err="1"/>
              <a:t>Zagzebski</a:t>
            </a:r>
            <a:r>
              <a:rPr lang="en-GB" sz="1600" dirty="0"/>
              <a:t>, L. (1996). </a:t>
            </a:r>
            <a:r>
              <a:rPr lang="en-GB" sz="1600" i="1" dirty="0"/>
              <a:t>Virtues of the mind</a:t>
            </a:r>
            <a:r>
              <a:rPr lang="en-GB" sz="1600" dirty="0"/>
              <a:t>. Cambridge University Press.</a:t>
            </a:r>
          </a:p>
          <a:p>
            <a:pPr marL="0" indent="0">
              <a:buNone/>
            </a:pPr>
            <a:endParaRPr lang="en-GB" sz="1400" dirty="0"/>
          </a:p>
        </p:txBody>
      </p:sp>
      <p:sp>
        <p:nvSpPr>
          <p:cNvPr id="4" name="Slide Number Placeholder 3"/>
          <p:cNvSpPr>
            <a:spLocks noGrp="1"/>
          </p:cNvSpPr>
          <p:nvPr>
            <p:ph type="sldNum" sz="quarter" idx="12"/>
          </p:nvPr>
        </p:nvSpPr>
        <p:spPr/>
        <p:txBody>
          <a:bodyPr/>
          <a:lstStyle/>
          <a:p>
            <a:fld id="{A4C39EA9-5BA9-4AD4-9FE8-FD41D64AE734}" type="slidenum">
              <a:rPr lang="en-US" smtClean="0"/>
              <a:t>23</a:t>
            </a:fld>
            <a:endParaRPr lang="en-US"/>
          </a:p>
        </p:txBody>
      </p:sp>
    </p:spTree>
    <p:extLst>
      <p:ext uri="{BB962C8B-B14F-4D97-AF65-F5344CB8AC3E}">
        <p14:creationId xmlns:p14="http://schemas.microsoft.com/office/powerpoint/2010/main" val="4036371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Roadmap…</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marL="0" indent="0">
              <a:buNone/>
            </a:pPr>
            <a:r>
              <a:rPr lang="en-GB" dirty="0" smtClean="0"/>
              <a:t>Not chickening out of a devilishly complex discourse to enter a smoother terrain. Rather go from the frying pan into the fire, because understanding IH as a moral virtue comes with a host of problems of its own. I say ‘surrounding’ rather than ‘about’ because many of those problems are not so much about IH specifically as about some of the broader conceptual terrain of moral virtue…</a:t>
            </a:r>
          </a:p>
          <a:p>
            <a:pPr marL="0" indent="0">
              <a:buNone/>
            </a:pPr>
            <a:r>
              <a:rPr lang="en-GB" dirty="0" smtClean="0"/>
              <a:t>I will explore 4 </a:t>
            </a:r>
            <a:r>
              <a:rPr lang="en-GB" i="1" dirty="0" smtClean="0"/>
              <a:t>general/theoretical problems</a:t>
            </a:r>
            <a:r>
              <a:rPr lang="en-GB" dirty="0" smtClean="0"/>
              <a:t>, 4 problems having to specifically with </a:t>
            </a:r>
            <a:r>
              <a:rPr lang="en-GB" i="1" dirty="0" smtClean="0"/>
              <a:t>the presumed individualised golden-mean architectonic</a:t>
            </a:r>
            <a:r>
              <a:rPr lang="en-GB" dirty="0" smtClean="0"/>
              <a:t> of IH and 2 </a:t>
            </a:r>
            <a:r>
              <a:rPr lang="en-GB" i="1" dirty="0" smtClean="0"/>
              <a:t>practical problems</a:t>
            </a:r>
          </a:p>
          <a:p>
            <a:pPr marL="0" indent="0">
              <a:buNone/>
            </a:pPr>
            <a:r>
              <a:rPr lang="en-GB" dirty="0" smtClean="0"/>
              <a:t>But a few more clarifications first…</a:t>
            </a:r>
            <a:endParaRPr lang="en-GB" dirty="0"/>
          </a:p>
        </p:txBody>
      </p:sp>
      <p:sp>
        <p:nvSpPr>
          <p:cNvPr id="4" name="Slide Number Placeholder 3"/>
          <p:cNvSpPr>
            <a:spLocks noGrp="1"/>
          </p:cNvSpPr>
          <p:nvPr>
            <p:ph type="sldNum" sz="quarter" idx="12"/>
          </p:nvPr>
        </p:nvSpPr>
        <p:spPr/>
        <p:txBody>
          <a:bodyPr/>
          <a:lstStyle/>
          <a:p>
            <a:fld id="{A4C39EA9-5BA9-4AD4-9FE8-FD41D64AE734}" type="slidenum">
              <a:rPr lang="en-US" smtClean="0"/>
              <a:t>3</a:t>
            </a:fld>
            <a:endParaRPr lang="en-US"/>
          </a:p>
        </p:txBody>
      </p:sp>
    </p:spTree>
    <p:extLst>
      <p:ext uri="{BB962C8B-B14F-4D97-AF65-F5344CB8AC3E}">
        <p14:creationId xmlns:p14="http://schemas.microsoft.com/office/powerpoint/2010/main" val="2161739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a:t>Intellectual versus Moral Virtue II</a:t>
            </a: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lnSpcReduction="10000"/>
          </a:bodyPr>
          <a:lstStyle/>
          <a:p>
            <a:pPr marL="0" indent="0">
              <a:buNone/>
            </a:pPr>
            <a:r>
              <a:rPr lang="en-GB" dirty="0" err="1" smtClean="0"/>
              <a:t>Zagzebski</a:t>
            </a:r>
            <a:r>
              <a:rPr lang="en-GB" dirty="0" smtClean="0"/>
              <a:t> (1996): </a:t>
            </a:r>
            <a:r>
              <a:rPr lang="en-GB" dirty="0"/>
              <a:t>A</a:t>
            </a:r>
            <a:r>
              <a:rPr lang="en-GB" dirty="0" smtClean="0"/>
              <a:t>ny </a:t>
            </a:r>
            <a:r>
              <a:rPr lang="en-GB" dirty="0"/>
              <a:t>intellectual virtue </a:t>
            </a:r>
            <a:r>
              <a:rPr lang="en-GB" dirty="0" smtClean="0"/>
              <a:t>is </a:t>
            </a:r>
            <a:r>
              <a:rPr lang="en-GB" dirty="0"/>
              <a:t>also a moral virtue. Thus, </a:t>
            </a:r>
            <a:r>
              <a:rPr lang="en-GB" dirty="0" smtClean="0"/>
              <a:t>‘an </a:t>
            </a:r>
            <a:r>
              <a:rPr lang="en-GB" dirty="0"/>
              <a:t>intellectual virtue does not differ from certain moral virtues any more than one moral virtue differs from another, that the processes related to the two kinds of virtue do not function independently, and that it greatly distorts the nature of both to attempt to </a:t>
            </a:r>
            <a:r>
              <a:rPr lang="en-GB" dirty="0" err="1"/>
              <a:t>analyze</a:t>
            </a:r>
            <a:r>
              <a:rPr lang="en-GB" dirty="0"/>
              <a:t> them in separate branches of philosophy</a:t>
            </a:r>
            <a:r>
              <a:rPr lang="en-GB" dirty="0" smtClean="0"/>
              <a:t>’. See also Carr (2014) on the impossibility of separating moral elements from intellectual ones in intellectual honesty…</a:t>
            </a:r>
          </a:p>
          <a:p>
            <a:pPr marL="0" indent="0">
              <a:buNone/>
            </a:pPr>
            <a:r>
              <a:rPr lang="en-GB" dirty="0" smtClean="0"/>
              <a:t>However, </a:t>
            </a:r>
            <a:r>
              <a:rPr lang="en-GB" i="1" dirty="0" smtClean="0"/>
              <a:t>overlap</a:t>
            </a:r>
            <a:r>
              <a:rPr lang="en-GB" dirty="0" smtClean="0"/>
              <a:t> is not the same as </a:t>
            </a:r>
            <a:r>
              <a:rPr lang="en-GB" i="1" dirty="0" smtClean="0"/>
              <a:t>equivalence</a:t>
            </a:r>
            <a:r>
              <a:rPr lang="en-GB" dirty="0" smtClean="0"/>
              <a:t>, and I do think it is possible to separate the motivation and focus of intellectual virtue from that of a moral virtue, although the same word (e.g. ‘honesty’) can be used to name both</a:t>
            </a:r>
            <a:endParaRPr lang="en-GB" dirty="0"/>
          </a:p>
        </p:txBody>
      </p:sp>
      <p:sp>
        <p:nvSpPr>
          <p:cNvPr id="4" name="Slide Number Placeholder 3"/>
          <p:cNvSpPr>
            <a:spLocks noGrp="1"/>
          </p:cNvSpPr>
          <p:nvPr>
            <p:ph type="sldNum" sz="quarter" idx="12"/>
          </p:nvPr>
        </p:nvSpPr>
        <p:spPr/>
        <p:txBody>
          <a:bodyPr/>
          <a:lstStyle/>
          <a:p>
            <a:fld id="{A4C39EA9-5BA9-4AD4-9FE8-FD41D64AE734}" type="slidenum">
              <a:rPr lang="en-US" smtClean="0"/>
              <a:t>4</a:t>
            </a:fld>
            <a:endParaRPr lang="en-US"/>
          </a:p>
        </p:txBody>
      </p:sp>
    </p:spTree>
    <p:extLst>
      <p:ext uri="{BB962C8B-B14F-4D97-AF65-F5344CB8AC3E}">
        <p14:creationId xmlns:p14="http://schemas.microsoft.com/office/powerpoint/2010/main" val="3538617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a:t>Intellectual versus Moral Virtue </a:t>
            </a:r>
            <a:r>
              <a:rPr lang="en-GB" dirty="0" smtClean="0"/>
              <a:t>III</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a:bodyPr>
          <a:lstStyle/>
          <a:p>
            <a:pPr marL="0" indent="0">
              <a:buNone/>
            </a:pPr>
            <a:r>
              <a:rPr lang="en-GB" dirty="0" smtClean="0"/>
              <a:t>My basic understanding of the difference (cf. Porter et al., 2022):</a:t>
            </a:r>
          </a:p>
          <a:p>
            <a:pPr marL="0" indent="0">
              <a:buNone/>
            </a:pPr>
            <a:r>
              <a:rPr lang="en-GB" i="1" dirty="0" smtClean="0"/>
              <a:t>Intellectual virtue </a:t>
            </a:r>
            <a:r>
              <a:rPr lang="en-GB" dirty="0" smtClean="0"/>
              <a:t>is a multi-componential, cross-situational character disposition motivated by an intrinsic concern with epistemic goods and aimed at epistemic targets such as truth, accuracy, credibility, plausibility…</a:t>
            </a:r>
          </a:p>
          <a:p>
            <a:pPr marL="0" indent="0">
              <a:buNone/>
            </a:pPr>
            <a:r>
              <a:rPr lang="en-GB" i="1" dirty="0" smtClean="0"/>
              <a:t>Moral virtue</a:t>
            </a:r>
            <a:r>
              <a:rPr lang="en-GB" dirty="0" smtClean="0"/>
              <a:t> is a multi-componential</a:t>
            </a:r>
            <a:r>
              <a:rPr lang="en-GB" dirty="0"/>
              <a:t>, cross-situational character disposition motivated by an intrinsic concern </a:t>
            </a:r>
            <a:r>
              <a:rPr lang="en-GB" dirty="0" smtClean="0"/>
              <a:t>with moral </a:t>
            </a:r>
            <a:r>
              <a:rPr lang="en-GB" dirty="0"/>
              <a:t>goods and aimed at </a:t>
            </a:r>
            <a:r>
              <a:rPr lang="en-GB" dirty="0" smtClean="0"/>
              <a:t>moral targets such as human flourishing, harmonious social interaction, characterological development… Also, in contrast to intellectual virtue, moral virtue has a medial form between excess and deficiency (pro Aristotle, 1985; </a:t>
            </a:r>
            <a:r>
              <a:rPr lang="en-GB" dirty="0" err="1" smtClean="0"/>
              <a:t>Curzer</a:t>
            </a:r>
            <a:r>
              <a:rPr lang="en-GB" dirty="0" smtClean="0"/>
              <a:t>, 1996 – contra </a:t>
            </a:r>
            <a:r>
              <a:rPr lang="en-GB" dirty="0" err="1" smtClean="0"/>
              <a:t>Hursthouse</a:t>
            </a:r>
            <a:r>
              <a:rPr lang="en-GB" dirty="0" smtClean="0"/>
              <a:t>, 1980-81)</a:t>
            </a:r>
            <a:endParaRPr lang="en-GB" dirty="0"/>
          </a:p>
        </p:txBody>
      </p:sp>
      <p:sp>
        <p:nvSpPr>
          <p:cNvPr id="4" name="Slide Number Placeholder 3"/>
          <p:cNvSpPr>
            <a:spLocks noGrp="1"/>
          </p:cNvSpPr>
          <p:nvPr>
            <p:ph type="sldNum" sz="quarter" idx="12"/>
          </p:nvPr>
        </p:nvSpPr>
        <p:spPr/>
        <p:txBody>
          <a:bodyPr/>
          <a:lstStyle/>
          <a:p>
            <a:fld id="{A4C39EA9-5BA9-4AD4-9FE8-FD41D64AE734}" type="slidenum">
              <a:rPr lang="en-US" smtClean="0"/>
              <a:t>5</a:t>
            </a:fld>
            <a:endParaRPr lang="en-US"/>
          </a:p>
        </p:txBody>
      </p:sp>
    </p:spTree>
    <p:extLst>
      <p:ext uri="{BB962C8B-B14F-4D97-AF65-F5344CB8AC3E}">
        <p14:creationId xmlns:p14="http://schemas.microsoft.com/office/powerpoint/2010/main" val="627456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Intellectual </a:t>
            </a:r>
            <a:r>
              <a:rPr lang="en-GB" dirty="0"/>
              <a:t>versus Moral Virtue </a:t>
            </a:r>
            <a:r>
              <a:rPr lang="en-GB" dirty="0" smtClean="0"/>
              <a:t>IV</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10000"/>
          </a:bodyPr>
          <a:lstStyle/>
          <a:p>
            <a:pPr marL="0" indent="0">
              <a:buNone/>
            </a:pPr>
            <a:r>
              <a:rPr lang="en-GB" dirty="0" smtClean="0"/>
              <a:t>Many definitions of IH avoid ‘virtue’ talk altogether, and just refer to a ‘</a:t>
            </a:r>
            <a:r>
              <a:rPr lang="en-GB" dirty="0" err="1" smtClean="0"/>
              <a:t>mindset</a:t>
            </a:r>
            <a:r>
              <a:rPr lang="en-GB" dirty="0" smtClean="0"/>
              <a:t>’, ‘attitude’, or even ‘personality trait’ (Ballantyne, 2023, p. 200 – the last is a bit odd?)</a:t>
            </a:r>
          </a:p>
          <a:p>
            <a:pPr marL="0" indent="0">
              <a:buNone/>
            </a:pPr>
            <a:r>
              <a:rPr lang="en-GB" dirty="0" smtClean="0"/>
              <a:t>However, on closer look, the definitions tend to be closer to or even coincide with that of ‘intellectual virtue’:</a:t>
            </a:r>
          </a:p>
          <a:p>
            <a:r>
              <a:rPr lang="en-GB" dirty="0" err="1" smtClean="0"/>
              <a:t>Tanesini</a:t>
            </a:r>
            <a:r>
              <a:rPr lang="en-GB" dirty="0" smtClean="0"/>
              <a:t>, 2018: IH a ‘cluster of strong attitudes’ and such a cluster can denote an intellectual virtue. IH is not a medial form between extremes (p. 418); and hence not a moral virtue</a:t>
            </a:r>
          </a:p>
          <a:p>
            <a:r>
              <a:rPr lang="en-GB" dirty="0" smtClean="0"/>
              <a:t>Ballantyne, 2023, more explicit: characterising IH as a socially-oriented </a:t>
            </a:r>
            <a:r>
              <a:rPr lang="en-GB" dirty="0" err="1" smtClean="0"/>
              <a:t>mindset</a:t>
            </a:r>
            <a:r>
              <a:rPr lang="en-GB" dirty="0" smtClean="0"/>
              <a:t> ‘a mistake’. Even if IH has ‘salient social consequences’, should not be ‘confused with the essential features of IH itself’ (p. 204)</a:t>
            </a:r>
            <a:endParaRPr lang="en-GB" dirty="0"/>
          </a:p>
        </p:txBody>
      </p:sp>
      <p:sp>
        <p:nvSpPr>
          <p:cNvPr id="4" name="Slide Number Placeholder 3"/>
          <p:cNvSpPr>
            <a:spLocks noGrp="1"/>
          </p:cNvSpPr>
          <p:nvPr>
            <p:ph type="sldNum" sz="quarter" idx="12"/>
          </p:nvPr>
        </p:nvSpPr>
        <p:spPr/>
        <p:txBody>
          <a:bodyPr/>
          <a:lstStyle/>
          <a:p>
            <a:fld id="{A4C39EA9-5BA9-4AD4-9FE8-FD41D64AE734}" type="slidenum">
              <a:rPr lang="en-US" smtClean="0"/>
              <a:t>6</a:t>
            </a:fld>
            <a:endParaRPr lang="en-US"/>
          </a:p>
        </p:txBody>
      </p:sp>
    </p:spTree>
    <p:extLst>
      <p:ext uri="{BB962C8B-B14F-4D97-AF65-F5344CB8AC3E}">
        <p14:creationId xmlns:p14="http://schemas.microsoft.com/office/powerpoint/2010/main" val="3166127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a:t>Intellectual versus Moral Virtue V</a:t>
            </a:r>
          </a:p>
        </p:txBody>
      </p:sp>
      <p:sp>
        <p:nvSpPr>
          <p:cNvPr id="6" name="Content Placeholder 5"/>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10000"/>
          </a:bodyPr>
          <a:lstStyle/>
          <a:p>
            <a:pPr marL="0" indent="0">
              <a:buNone/>
            </a:pPr>
            <a:r>
              <a:rPr lang="en-GB" dirty="0" smtClean="0"/>
              <a:t>Ballantyne can be interpreted as saying:</a:t>
            </a:r>
          </a:p>
          <a:p>
            <a:r>
              <a:rPr lang="en-GB" dirty="0" smtClean="0"/>
              <a:t>IH is exclusively an intellectual virtue, not a moral virtue</a:t>
            </a:r>
          </a:p>
          <a:p>
            <a:r>
              <a:rPr lang="en-GB" dirty="0" smtClean="0"/>
              <a:t>Essentially IH denotes an intellectual virtue. However, there could be a less common/salient incarnation of it as a moral virtue</a:t>
            </a:r>
          </a:p>
          <a:p>
            <a:pPr marL="0" indent="0">
              <a:buNone/>
            </a:pPr>
            <a:r>
              <a:rPr lang="en-GB" dirty="0" smtClean="0"/>
              <a:t>B. </a:t>
            </a:r>
            <a:r>
              <a:rPr lang="en-GB" dirty="0"/>
              <a:t>p</a:t>
            </a:r>
            <a:r>
              <a:rPr lang="en-GB" dirty="0" smtClean="0"/>
              <a:t>robably means the former but for the sake of the present argument, I will assume and adopt the latter understanding</a:t>
            </a:r>
          </a:p>
          <a:p>
            <a:pPr marL="0" indent="0">
              <a:buNone/>
            </a:pPr>
            <a:r>
              <a:rPr lang="en-GB" dirty="0" smtClean="0"/>
              <a:t>I have no doubt about the value and existence of an intellectual virtue of IH and am happy to acknowledge it as ‘essential’. However, there is also a moral-virtue understanding of IH in ordinary and academic discourse. I am not the first person to hint at this (Porter et al., 2022, p. 582), but be aware that I am still developing a</a:t>
            </a:r>
            <a:r>
              <a:rPr lang="en-GB" i="1" dirty="0" smtClean="0"/>
              <a:t> minority view </a:t>
            </a:r>
            <a:r>
              <a:rPr lang="en-GB" dirty="0" smtClean="0"/>
              <a:t>here (exploring a ‘side-stream’)</a:t>
            </a:r>
            <a:endParaRPr lang="en-GB" dirty="0"/>
          </a:p>
        </p:txBody>
      </p:sp>
      <p:sp>
        <p:nvSpPr>
          <p:cNvPr id="4" name="Slide Number Placeholder 3"/>
          <p:cNvSpPr>
            <a:spLocks noGrp="1"/>
          </p:cNvSpPr>
          <p:nvPr>
            <p:ph type="sldNum" sz="quarter" idx="12"/>
          </p:nvPr>
        </p:nvSpPr>
        <p:spPr/>
        <p:txBody>
          <a:bodyPr/>
          <a:lstStyle/>
          <a:p>
            <a:fld id="{A4C39EA9-5BA9-4AD4-9FE8-FD41D64AE734}" type="slidenum">
              <a:rPr lang="en-US" smtClean="0"/>
              <a:t>7</a:t>
            </a:fld>
            <a:endParaRPr lang="en-US"/>
          </a:p>
        </p:txBody>
      </p:sp>
    </p:spTree>
    <p:extLst>
      <p:ext uri="{BB962C8B-B14F-4D97-AF65-F5344CB8AC3E}">
        <p14:creationId xmlns:p14="http://schemas.microsoft.com/office/powerpoint/2010/main" val="2627769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My Def. of IH as a Moral Virtue</a:t>
            </a:r>
            <a:endParaRPr lang="en-GB" dirty="0"/>
          </a:p>
        </p:txBody>
      </p:sp>
      <p:sp>
        <p:nvSpPr>
          <p:cNvPr id="7" name="Content Placeholder 6"/>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85000" lnSpcReduction="20000"/>
          </a:bodyPr>
          <a:lstStyle/>
          <a:p>
            <a:pPr marL="0" indent="0">
              <a:buNone/>
            </a:pPr>
            <a:r>
              <a:rPr lang="en-GB" i="1" dirty="0" smtClean="0"/>
              <a:t>IH is the morally appropriate (i.e., medial) approach to one’s own perceived quality of one’s intellectual pursuits. </a:t>
            </a:r>
          </a:p>
          <a:p>
            <a:pPr marL="0" indent="0">
              <a:buNone/>
            </a:pPr>
            <a:r>
              <a:rPr lang="en-GB" dirty="0" smtClean="0"/>
              <a:t>Closest to Gregg &amp; </a:t>
            </a:r>
            <a:r>
              <a:rPr lang="en-GB" dirty="0" err="1" smtClean="0"/>
              <a:t>Mahadevan</a:t>
            </a:r>
            <a:r>
              <a:rPr lang="en-GB" dirty="0" smtClean="0"/>
              <a:t>, 2014, p. 8: ‘realistic evaluation of one’s epistemic qualities’. But mine is a) a moral, not just an epistemic evaluation, b) is both about morally appropriate (here: neither inflated not deflated) perception (as the extremes signify a moral as well as an epistemic failure) – and morally appropriate approach to </a:t>
            </a:r>
            <a:r>
              <a:rPr lang="en-GB" smtClean="0"/>
              <a:t>that </a:t>
            </a:r>
            <a:r>
              <a:rPr lang="en-GB" smtClean="0"/>
              <a:t>perception. </a:t>
            </a:r>
            <a:r>
              <a:rPr lang="en-GB" dirty="0" smtClean="0"/>
              <a:t>(Related to, although not the same as, </a:t>
            </a:r>
            <a:r>
              <a:rPr lang="en-GB" dirty="0" err="1" smtClean="0"/>
              <a:t>Tanesini’s</a:t>
            </a:r>
            <a:r>
              <a:rPr lang="en-GB" dirty="0" smtClean="0"/>
              <a:t>, 2018, two components: self-acceptance and modesty – inner and outer manifestations)</a:t>
            </a:r>
          </a:p>
          <a:p>
            <a:pPr marL="0" indent="0">
              <a:buNone/>
            </a:pPr>
            <a:r>
              <a:rPr lang="en-GB" dirty="0" smtClean="0"/>
              <a:t>In taxonomies of IH accounts, this falls into the </a:t>
            </a:r>
            <a:r>
              <a:rPr lang="en-GB" i="1" dirty="0" smtClean="0"/>
              <a:t>realistic self-assessment</a:t>
            </a:r>
            <a:r>
              <a:rPr lang="en-GB" dirty="0" smtClean="0"/>
              <a:t> rather than the </a:t>
            </a:r>
            <a:r>
              <a:rPr lang="en-GB" i="1" dirty="0" smtClean="0"/>
              <a:t>low self-concern </a:t>
            </a:r>
            <a:r>
              <a:rPr lang="en-GB" dirty="0" smtClean="0"/>
              <a:t>camp (Ballantyne, 2023, p. 201). This distinction mirrors the difference in general humility accounts between systematic </a:t>
            </a:r>
            <a:r>
              <a:rPr lang="en-GB" i="1" dirty="0" smtClean="0"/>
              <a:t>non-overestimation of self-worth</a:t>
            </a:r>
            <a:r>
              <a:rPr lang="en-GB" dirty="0" smtClean="0"/>
              <a:t> and systematic </a:t>
            </a:r>
            <a:r>
              <a:rPr lang="en-GB" i="1" dirty="0" smtClean="0"/>
              <a:t>underestimation of self-worth</a:t>
            </a:r>
            <a:r>
              <a:rPr lang="en-GB" dirty="0" smtClean="0"/>
              <a:t>, opting for the former (cf. Ben-Ze’ev, 1993</a:t>
            </a:r>
            <a:r>
              <a:rPr lang="en-GB" dirty="0"/>
              <a:t>, </a:t>
            </a:r>
            <a:r>
              <a:rPr lang="en-GB" dirty="0" smtClean="0"/>
              <a:t>p. 240; </a:t>
            </a:r>
            <a:r>
              <a:rPr lang="en-GB" dirty="0" err="1" smtClean="0"/>
              <a:t>Nuyen</a:t>
            </a:r>
            <a:r>
              <a:rPr lang="en-GB" dirty="0" smtClean="0"/>
              <a:t>, 1998</a:t>
            </a:r>
            <a:r>
              <a:rPr lang="en-GB" dirty="0"/>
              <a:t>, </a:t>
            </a:r>
            <a:r>
              <a:rPr lang="en-GB" dirty="0" smtClean="0"/>
              <a:t>p. 101</a:t>
            </a:r>
            <a:r>
              <a:rPr lang="en-GB" dirty="0"/>
              <a:t>)</a:t>
            </a:r>
            <a:r>
              <a:rPr lang="en-GB" dirty="0" smtClean="0"/>
              <a:t> </a:t>
            </a:r>
          </a:p>
        </p:txBody>
      </p:sp>
      <p:sp>
        <p:nvSpPr>
          <p:cNvPr id="4" name="Slide Number Placeholder 3"/>
          <p:cNvSpPr>
            <a:spLocks noGrp="1"/>
          </p:cNvSpPr>
          <p:nvPr>
            <p:ph type="sldNum" sz="quarter" idx="12"/>
          </p:nvPr>
        </p:nvSpPr>
        <p:spPr/>
        <p:txBody>
          <a:bodyPr/>
          <a:lstStyle/>
          <a:p>
            <a:fld id="{A4C39EA9-5BA9-4AD4-9FE8-FD41D64AE734}" type="slidenum">
              <a:rPr lang="en-US" smtClean="0"/>
              <a:t>8</a:t>
            </a:fld>
            <a:endParaRPr lang="en-US"/>
          </a:p>
        </p:txBody>
      </p:sp>
    </p:spTree>
    <p:extLst>
      <p:ext uri="{BB962C8B-B14F-4D97-AF65-F5344CB8AC3E}">
        <p14:creationId xmlns:p14="http://schemas.microsoft.com/office/powerpoint/2010/main" val="1921769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General Problem 1: Terminological</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77500" lnSpcReduction="20000"/>
          </a:bodyPr>
          <a:lstStyle/>
          <a:p>
            <a:pPr marL="0" indent="0">
              <a:buNone/>
            </a:pPr>
            <a:r>
              <a:rPr lang="en-GB" dirty="0" smtClean="0"/>
              <a:t>Echoes a well-known problem about general humility:</a:t>
            </a:r>
          </a:p>
          <a:p>
            <a:pPr marL="0" indent="0">
              <a:buNone/>
            </a:pPr>
            <a:r>
              <a:rPr lang="en-GB" dirty="0" smtClean="0"/>
              <a:t>IH on my understanding is a medial disposition between </a:t>
            </a:r>
            <a:r>
              <a:rPr lang="en-GB" i="1" dirty="0" smtClean="0"/>
              <a:t>intellectual arrogance/vanity </a:t>
            </a:r>
            <a:r>
              <a:rPr lang="en-GB" dirty="0" smtClean="0"/>
              <a:t>and </a:t>
            </a:r>
            <a:r>
              <a:rPr lang="en-GB" i="1" dirty="0" smtClean="0"/>
              <a:t>intellectual self-abasement/pusillanimity</a:t>
            </a:r>
            <a:r>
              <a:rPr lang="en-GB" dirty="0" smtClean="0"/>
              <a:t> (i.e. 2 flanking vices)</a:t>
            </a:r>
          </a:p>
          <a:p>
            <a:pPr marL="0" indent="0">
              <a:buNone/>
            </a:pPr>
            <a:r>
              <a:rPr lang="en-GB" dirty="0" smtClean="0"/>
              <a:t>Problem: In ordinary language, ‘humility’ is closer to the deficiency form, sounds like an apt translation of Aristotle’s </a:t>
            </a:r>
            <a:r>
              <a:rPr lang="en-GB" i="1" dirty="0" err="1" smtClean="0"/>
              <a:t>mikropsychia</a:t>
            </a:r>
            <a:r>
              <a:rPr lang="en-GB" dirty="0" smtClean="0"/>
              <a:t> (pusillanimity) as a vice of deficiency, i.e. common sense closer to underestimation accounts. Also relates to Christian humility as a ‘monkish virtue’ of systematic under-estimation of oneself (in light of one’s inferiority to God) </a:t>
            </a:r>
          </a:p>
          <a:p>
            <a:pPr marL="0" indent="0">
              <a:buNone/>
            </a:pPr>
            <a:r>
              <a:rPr lang="en-GB" dirty="0" smtClean="0"/>
              <a:t>Solution 1: Replace ‘humility’ with ‘modesty’. But imports another problem, namely that ‘modesty’ is public-facing (Sinha, 2012</a:t>
            </a:r>
            <a:r>
              <a:rPr lang="en-GB" dirty="0"/>
              <a:t>, </a:t>
            </a:r>
            <a:r>
              <a:rPr lang="en-GB" dirty="0" smtClean="0"/>
              <a:t>p. 265). Intellectual modesty is compatible with private over-estimation</a:t>
            </a:r>
          </a:p>
          <a:p>
            <a:pPr marL="0" indent="0">
              <a:buNone/>
            </a:pPr>
            <a:r>
              <a:rPr lang="en-GB" dirty="0" smtClean="0"/>
              <a:t>Solution 2: Simply give a </a:t>
            </a:r>
            <a:r>
              <a:rPr lang="en-GB" dirty="0" err="1" smtClean="0"/>
              <a:t>stipulative</a:t>
            </a:r>
            <a:r>
              <a:rPr lang="en-GB" dirty="0" smtClean="0"/>
              <a:t> definition like I did and not care about OL. But still unfortunate that the virtue name seems to point towards the deficiency form, and thus turn ‘excess’ and ‘deficiency’ around from Aristotle’s schema of arrogance (excess), </a:t>
            </a:r>
            <a:r>
              <a:rPr lang="en-GB" i="1" dirty="0" err="1" smtClean="0"/>
              <a:t>megalopsychia</a:t>
            </a:r>
            <a:r>
              <a:rPr lang="en-GB" dirty="0" smtClean="0"/>
              <a:t> (the medial form), </a:t>
            </a:r>
            <a:r>
              <a:rPr lang="en-GB" i="1" dirty="0" err="1" smtClean="0"/>
              <a:t>mikropsychia</a:t>
            </a:r>
            <a:r>
              <a:rPr lang="en-GB" dirty="0" smtClean="0"/>
              <a:t> (deficiency). The excess of ‘IH’ is not arrogance but intellectual </a:t>
            </a:r>
            <a:r>
              <a:rPr lang="en-GB" i="1" dirty="0" err="1" smtClean="0"/>
              <a:t>mikropsychia</a:t>
            </a:r>
            <a:r>
              <a:rPr lang="en-GB" dirty="0" smtClean="0"/>
              <a:t>!!!</a:t>
            </a:r>
            <a:endParaRPr lang="en-GB" dirty="0"/>
          </a:p>
        </p:txBody>
      </p:sp>
      <p:sp>
        <p:nvSpPr>
          <p:cNvPr id="4" name="Slide Number Placeholder 3"/>
          <p:cNvSpPr>
            <a:spLocks noGrp="1"/>
          </p:cNvSpPr>
          <p:nvPr>
            <p:ph type="sldNum" sz="quarter" idx="12"/>
          </p:nvPr>
        </p:nvSpPr>
        <p:spPr/>
        <p:txBody>
          <a:bodyPr/>
          <a:lstStyle/>
          <a:p>
            <a:fld id="{A4C39EA9-5BA9-4AD4-9FE8-FD41D64AE734}" type="slidenum">
              <a:rPr lang="en-US" smtClean="0"/>
              <a:t>9</a:t>
            </a:fld>
            <a:endParaRPr lang="en-US"/>
          </a:p>
        </p:txBody>
      </p:sp>
    </p:spTree>
    <p:extLst>
      <p:ext uri="{BB962C8B-B14F-4D97-AF65-F5344CB8AC3E}">
        <p14:creationId xmlns:p14="http://schemas.microsoft.com/office/powerpoint/2010/main" val="2956678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1972</TotalTime>
  <Words>3178</Words>
  <Application>Microsoft Office PowerPoint</Application>
  <PresentationFormat>Widescreen</PresentationFormat>
  <Paragraphs>160</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 Ten Problems surrounding an Understanding of Intellectual Humility as a Moral Virtue  </vt:lpstr>
      <vt:lpstr>Intellectual versus Moral Virtue I</vt:lpstr>
      <vt:lpstr>Roadmap…</vt:lpstr>
      <vt:lpstr>Intellectual versus Moral Virtue II</vt:lpstr>
      <vt:lpstr>Intellectual versus Moral Virtue III</vt:lpstr>
      <vt:lpstr>Intellectual versus Moral Virtue IV</vt:lpstr>
      <vt:lpstr>Intellectual versus Moral Virtue V</vt:lpstr>
      <vt:lpstr>My Def. of IH as a Moral Virtue</vt:lpstr>
      <vt:lpstr>General Problem 1: Terminological</vt:lpstr>
      <vt:lpstr>General Problem 2: Golden Mean Issues</vt:lpstr>
      <vt:lpstr>General Problem 2: Continued</vt:lpstr>
      <vt:lpstr>General Problem 3: Lack of Paradigmatic Cases</vt:lpstr>
      <vt:lpstr>General Problem 3 Continued</vt:lpstr>
      <vt:lpstr>General Problem 4: Variance in the ‘Mean’</vt:lpstr>
      <vt:lpstr>Preamble to Problems 5-8: About contextualisation and individualisation</vt:lpstr>
      <vt:lpstr>Relativity Problem 5: Personal Constitution</vt:lpstr>
      <vt:lpstr>Relativity Problem 6: Developmental Level</vt:lpstr>
      <vt:lpstr>Relativity Problem 7: Social Roles</vt:lpstr>
      <vt:lpstr>Relativity Problem 8: Cultural Variance</vt:lpstr>
      <vt:lpstr>Practical Problem 9: Educating the Moral Virtue of IH</vt:lpstr>
      <vt:lpstr>Practical Problem 10: Measuring IH as a Moral Virtue</vt:lpstr>
      <vt:lpstr>References</vt:lpstr>
      <vt:lpstr>References -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Flourishing as the Aim of Education</dc:title>
  <dc:creator>USER</dc:creator>
  <cp:lastModifiedBy>Kristjan Kristjansson</cp:lastModifiedBy>
  <cp:revision>179</cp:revision>
  <cp:lastPrinted>2023-11-08T08:39:56Z</cp:lastPrinted>
  <dcterms:created xsi:type="dcterms:W3CDTF">2015-08-26T01:11:51Z</dcterms:created>
  <dcterms:modified xsi:type="dcterms:W3CDTF">2024-05-02T06:54:49Z</dcterms:modified>
</cp:coreProperties>
</file>